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77" d="100"/>
          <a:sy n="77" d="100"/>
        </p:scale>
        <p:origin x="-378"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9A4DED-6963-4476-ACB4-F9F177CCEB15}"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4040515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A4DED-6963-4476-ACB4-F9F177CCEB15}"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397027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A4DED-6963-4476-ACB4-F9F177CCEB15}"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1142473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A4DED-6963-4476-ACB4-F9F177CCEB15}"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277379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9A4DED-6963-4476-ACB4-F9F177CCEB15}"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416261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9A4DED-6963-4476-ACB4-F9F177CCEB15}"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366849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9A4DED-6963-4476-ACB4-F9F177CCEB15}" type="datetimeFigureOut">
              <a:rPr lang="en-US" smtClean="0"/>
              <a:t>8/28/2019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2796602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9A4DED-6963-4476-ACB4-F9F177CCEB15}" type="datetimeFigureOut">
              <a:rPr lang="en-US" smtClean="0"/>
              <a:t>8/28/2019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3366149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A4DED-6963-4476-ACB4-F9F177CCEB15}" type="datetimeFigureOut">
              <a:rPr lang="en-US" smtClean="0"/>
              <a:t>8/28/2019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325270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9A4DED-6963-4476-ACB4-F9F177CCEB15}"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338290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9A4DED-6963-4476-ACB4-F9F177CCEB15}"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4AC77D-C4E2-4977-A882-75F561F265CD}" type="slidenum">
              <a:rPr lang="en-US" smtClean="0"/>
              <a:t>‹#›</a:t>
            </a:fld>
            <a:endParaRPr lang="en-US"/>
          </a:p>
        </p:txBody>
      </p:sp>
    </p:spTree>
    <p:extLst>
      <p:ext uri="{BB962C8B-B14F-4D97-AF65-F5344CB8AC3E}">
        <p14:creationId xmlns:p14="http://schemas.microsoft.com/office/powerpoint/2010/main" val="280503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A4DED-6963-4476-ACB4-F9F177CCEB15}" type="datetimeFigureOut">
              <a:rPr lang="en-US" smtClean="0"/>
              <a:t>8/28/2019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AC77D-C4E2-4977-A882-75F561F265CD}" type="slidenum">
              <a:rPr lang="en-US" smtClean="0"/>
              <a:t>‹#›</a:t>
            </a:fld>
            <a:endParaRPr lang="en-US"/>
          </a:p>
        </p:txBody>
      </p:sp>
    </p:spTree>
    <p:extLst>
      <p:ext uri="{BB962C8B-B14F-4D97-AF65-F5344CB8AC3E}">
        <p14:creationId xmlns:p14="http://schemas.microsoft.com/office/powerpoint/2010/main" val="738650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Discussions</a:t>
            </a:r>
            <a:endParaRPr lang="en-US" dirty="0"/>
          </a:p>
        </p:txBody>
      </p:sp>
      <p:sp>
        <p:nvSpPr>
          <p:cNvPr id="3" name="Subtitle 2"/>
          <p:cNvSpPr>
            <a:spLocks noGrp="1"/>
          </p:cNvSpPr>
          <p:nvPr>
            <p:ph type="subTitle" idx="1"/>
          </p:nvPr>
        </p:nvSpPr>
        <p:spPr/>
        <p:txBody>
          <a:bodyPr/>
          <a:lstStyle/>
          <a:p>
            <a:r>
              <a:rPr lang="en-US" dirty="0" smtClean="0"/>
              <a:t>2 September 2019</a:t>
            </a:r>
            <a:endParaRPr lang="en-US" dirty="0"/>
          </a:p>
        </p:txBody>
      </p:sp>
    </p:spTree>
    <p:extLst>
      <p:ext uri="{BB962C8B-B14F-4D97-AF65-F5344CB8AC3E}">
        <p14:creationId xmlns:p14="http://schemas.microsoft.com/office/powerpoint/2010/main" val="24040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err="1"/>
              <a:t>Anonymising</a:t>
            </a:r>
            <a:r>
              <a:rPr lang="en-US" altLang="en-US" dirty="0"/>
              <a:t> your article</a:t>
            </a:r>
          </a:p>
        </p:txBody>
      </p:sp>
      <p:sp>
        <p:nvSpPr>
          <p:cNvPr id="47107" name="Rectangle 3"/>
          <p:cNvSpPr>
            <a:spLocks noGrp="1" noChangeArrowheads="1"/>
          </p:cNvSpPr>
          <p:nvPr>
            <p:ph type="body" idx="1"/>
          </p:nvPr>
        </p:nvSpPr>
        <p:spPr/>
        <p:txBody>
          <a:bodyPr/>
          <a:lstStyle/>
          <a:p>
            <a:r>
              <a:rPr lang="en-US" altLang="en-US" dirty="0"/>
              <a:t>Under the double-blind refereeing system, referees should not be able to identify authors</a:t>
            </a:r>
          </a:p>
          <a:p>
            <a:r>
              <a:rPr lang="en-US" altLang="en-US" dirty="0"/>
              <a:t>Change all self-citations to e.g. Author (2015)</a:t>
            </a:r>
          </a:p>
          <a:p>
            <a:r>
              <a:rPr lang="en-US" altLang="en-US" dirty="0"/>
              <a:t>Only include Author (2015) in bibliography with no details</a:t>
            </a:r>
          </a:p>
          <a:p>
            <a:r>
              <a:rPr lang="en-US" altLang="en-US" dirty="0" smtClean="0"/>
              <a:t>Optional: Avoid </a:t>
            </a:r>
            <a:r>
              <a:rPr lang="en-US" altLang="en-US" dirty="0"/>
              <a:t>including other information that may allow identification (e.g. use ‘a Thai university’, not the specific university)</a:t>
            </a:r>
          </a:p>
        </p:txBody>
      </p:sp>
    </p:spTree>
    <p:extLst>
      <p:ext uri="{BB962C8B-B14F-4D97-AF65-F5344CB8AC3E}">
        <p14:creationId xmlns:p14="http://schemas.microsoft.com/office/powerpoint/2010/main" val="115736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0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3589"/>
          </a:xfrm>
        </p:spPr>
        <p:txBody>
          <a:bodyPr>
            <a:normAutofit fontScale="90000"/>
          </a:bodyPr>
          <a:lstStyle/>
          <a:p>
            <a:endParaRPr lang="en-US" dirty="0"/>
          </a:p>
        </p:txBody>
      </p:sp>
      <p:sp>
        <p:nvSpPr>
          <p:cNvPr id="3" name="Content Placeholder 2"/>
          <p:cNvSpPr>
            <a:spLocks noGrp="1"/>
          </p:cNvSpPr>
          <p:nvPr>
            <p:ph idx="1"/>
          </p:nvPr>
        </p:nvSpPr>
        <p:spPr>
          <a:xfrm>
            <a:off x="838200" y="772886"/>
            <a:ext cx="10515600" cy="5404077"/>
          </a:xfrm>
        </p:spPr>
        <p:txBody>
          <a:bodyPr>
            <a:normAutofit fontScale="92500" lnSpcReduction="10000"/>
          </a:bodyPr>
          <a:lstStyle/>
          <a:p>
            <a:r>
              <a:rPr lang="en-US" dirty="0" smtClean="0"/>
              <a:t>In the article text:</a:t>
            </a:r>
          </a:p>
          <a:p>
            <a:pPr lvl="1"/>
            <a:r>
              <a:rPr lang="en-US" dirty="0"/>
              <a:t>At the beginning of 2016, the AEC came into effect facilitating </a:t>
            </a:r>
            <a:r>
              <a:rPr lang="en-US" dirty="0" err="1"/>
              <a:t>labour</a:t>
            </a:r>
            <a:r>
              <a:rPr lang="en-US" dirty="0"/>
              <a:t> mobility between countries, so that “skillful laborers will increasingly work with a variety of laborers from ASEAN nations who are not native speakers” (</a:t>
            </a:r>
            <a:r>
              <a:rPr lang="en-US" dirty="0" err="1"/>
              <a:t>Crocco</a:t>
            </a:r>
            <a:r>
              <a:rPr lang="en-US" dirty="0"/>
              <a:t> &amp; </a:t>
            </a:r>
            <a:r>
              <a:rPr lang="en-US" dirty="0" err="1"/>
              <a:t>Bunwirat</a:t>
            </a:r>
            <a:r>
              <a:rPr lang="en-US" dirty="0"/>
              <a:t>, 2014, p. 25). With English the most likely lingua franca in such contexts, countries such as Thailand which rank poorly on international comparisons of English proficiency (Author, 2015) initiated policies to promote English, especially in education.</a:t>
            </a:r>
          </a:p>
          <a:p>
            <a:r>
              <a:rPr lang="en-US" dirty="0" smtClean="0"/>
              <a:t>In the references:</a:t>
            </a:r>
          </a:p>
          <a:p>
            <a:pPr lvl="1"/>
            <a:r>
              <a:rPr lang="en-US" dirty="0" smtClean="0"/>
              <a:t>Aslan, E. &amp; Thompson, A. S. (2017). Are they really “two different species”? Implicitly elicited student perceptions about NESTs and NNESTs. </a:t>
            </a:r>
            <a:r>
              <a:rPr lang="en-US" i="1" dirty="0" smtClean="0"/>
              <a:t>TESOL Journal </a:t>
            </a:r>
            <a:r>
              <a:rPr lang="en-US" dirty="0" smtClean="0"/>
              <a:t>8(2), 277-294. https://doi.org/10.1002/tesj.268</a:t>
            </a:r>
          </a:p>
          <a:p>
            <a:pPr lvl="1"/>
            <a:r>
              <a:rPr lang="en-US" dirty="0" smtClean="0"/>
              <a:t>Author (2015)</a:t>
            </a:r>
          </a:p>
          <a:p>
            <a:pPr lvl="1"/>
            <a:r>
              <a:rPr lang="en-US" dirty="0" smtClean="0"/>
              <a:t>Author (2016)</a:t>
            </a:r>
          </a:p>
          <a:p>
            <a:pPr lvl="1"/>
            <a:r>
              <a:rPr lang="en-US" dirty="0" err="1" smtClean="0"/>
              <a:t>Choomthong</a:t>
            </a:r>
            <a:r>
              <a:rPr lang="en-US" dirty="0" smtClean="0"/>
              <a:t>, D. (2014). Preparing Thai students’ English for the ASEAN Economic Community: Some pedagogical implications and trends. </a:t>
            </a:r>
            <a:r>
              <a:rPr lang="en-US" i="1" dirty="0" smtClean="0"/>
              <a:t>Language Education and Acquisition Research Network (LEARN) Journal</a:t>
            </a:r>
            <a:r>
              <a:rPr lang="en-US" dirty="0" smtClean="0"/>
              <a:t> 7(1), 45-57.</a:t>
            </a:r>
          </a:p>
          <a:p>
            <a:pPr lvl="1"/>
            <a:endParaRPr lang="en-US" dirty="0"/>
          </a:p>
        </p:txBody>
      </p:sp>
    </p:spTree>
    <p:extLst>
      <p:ext uri="{BB962C8B-B14F-4D97-AF65-F5344CB8AC3E}">
        <p14:creationId xmlns:p14="http://schemas.microsoft.com/office/powerpoint/2010/main" val="250574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Visiting professor for PhD programme</a:t>
            </a:r>
            <a:endParaRPr lang="en-US" dirty="0"/>
          </a:p>
        </p:txBody>
      </p:sp>
      <p:sp>
        <p:nvSpPr>
          <p:cNvPr id="3" name="Content Placeholder 2"/>
          <p:cNvSpPr>
            <a:spLocks noGrp="1"/>
          </p:cNvSpPr>
          <p:nvPr>
            <p:ph idx="1"/>
          </p:nvPr>
        </p:nvSpPr>
        <p:spPr/>
        <p:txBody>
          <a:bodyPr/>
          <a:lstStyle/>
          <a:p>
            <a:r>
              <a:rPr lang="en-US" dirty="0" smtClean="0"/>
              <a:t>Phil Hiver – Complex Dynamic Systems</a:t>
            </a:r>
          </a:p>
          <a:p>
            <a:r>
              <a:rPr lang="en-US" dirty="0" smtClean="0"/>
              <a:t>Other suggestions?</a:t>
            </a:r>
            <a:endParaRPr lang="en-US" dirty="0"/>
          </a:p>
        </p:txBody>
      </p:sp>
    </p:spTree>
    <p:extLst>
      <p:ext uri="{BB962C8B-B14F-4D97-AF65-F5344CB8AC3E}">
        <p14:creationId xmlns:p14="http://schemas.microsoft.com/office/powerpoint/2010/main" val="332884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Piyapong</a:t>
            </a:r>
            <a:endParaRPr lang="en-US" dirty="0"/>
          </a:p>
        </p:txBody>
      </p:sp>
    </p:spTree>
    <p:extLst>
      <p:ext uri="{BB962C8B-B14F-4D97-AF65-F5344CB8AC3E}">
        <p14:creationId xmlns:p14="http://schemas.microsoft.com/office/powerpoint/2010/main" val="321391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DRAL 4</a:t>
            </a:r>
            <a:endParaRPr lang="en-US" dirty="0"/>
          </a:p>
        </p:txBody>
      </p:sp>
      <p:sp>
        <p:nvSpPr>
          <p:cNvPr id="3" name="Content Placeholder 2"/>
          <p:cNvSpPr>
            <a:spLocks noGrp="1"/>
          </p:cNvSpPr>
          <p:nvPr>
            <p:ph idx="1"/>
          </p:nvPr>
        </p:nvSpPr>
        <p:spPr/>
        <p:txBody>
          <a:bodyPr/>
          <a:lstStyle/>
          <a:p>
            <a:r>
              <a:rPr lang="en-US" dirty="0" smtClean="0"/>
              <a:t>Conference in September 2020</a:t>
            </a:r>
          </a:p>
          <a:p>
            <a:r>
              <a:rPr lang="en-US" dirty="0" smtClean="0"/>
              <a:t>Deadline for abstracts March 2020</a:t>
            </a:r>
          </a:p>
          <a:p>
            <a:r>
              <a:rPr lang="en-US" dirty="0" smtClean="0"/>
              <a:t>Conference focus: Research purposes, methodologies and publishing in applied linguistics</a:t>
            </a:r>
          </a:p>
          <a:p>
            <a:r>
              <a:rPr lang="en-US" dirty="0" smtClean="0"/>
              <a:t>Finding a topic:</a:t>
            </a:r>
          </a:p>
          <a:p>
            <a:pPr lvl="1"/>
            <a:r>
              <a:rPr lang="en-US" dirty="0" smtClean="0"/>
              <a:t>Focus on methodological issues in existing research you are conducting (esp. for PhD students): </a:t>
            </a:r>
            <a:r>
              <a:rPr lang="en-US" dirty="0" err="1" smtClean="0"/>
              <a:t>Louw</a:t>
            </a:r>
            <a:r>
              <a:rPr lang="en-US" dirty="0" smtClean="0"/>
              <a:t> et al. Active listening</a:t>
            </a:r>
          </a:p>
          <a:p>
            <a:pPr lvl="1"/>
            <a:r>
              <a:rPr lang="en-US" dirty="0" smtClean="0"/>
              <a:t>Conduct a DRAL-specific research-focused study: </a:t>
            </a:r>
            <a:r>
              <a:rPr lang="en-US" dirty="0" err="1" smtClean="0"/>
              <a:t>Pojanapunya</a:t>
            </a:r>
            <a:r>
              <a:rPr lang="en-US" dirty="0" smtClean="0"/>
              <a:t> and Watson Todd: Relevance of findings for discussion</a:t>
            </a:r>
            <a:endParaRPr lang="en-US" dirty="0"/>
          </a:p>
        </p:txBody>
      </p:sp>
    </p:spTree>
    <p:extLst>
      <p:ext uri="{BB962C8B-B14F-4D97-AF65-F5344CB8AC3E}">
        <p14:creationId xmlns:p14="http://schemas.microsoft.com/office/powerpoint/2010/main" val="377955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DRAL 4 topics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purposes and uses of research in applied linguistics</a:t>
            </a:r>
          </a:p>
          <a:p>
            <a:pPr fontAlgn="base"/>
            <a:r>
              <a:rPr lang="en-US" dirty="0"/>
              <a:t>quality in applied linguistics research</a:t>
            </a:r>
          </a:p>
          <a:p>
            <a:pPr fontAlgn="base"/>
            <a:r>
              <a:rPr lang="en-US" dirty="0"/>
              <a:t>research paradigms and their applications</a:t>
            </a:r>
          </a:p>
          <a:p>
            <a:pPr fontAlgn="base"/>
            <a:r>
              <a:rPr lang="en-US" dirty="0" err="1"/>
              <a:t>interdisciplinarity</a:t>
            </a:r>
            <a:r>
              <a:rPr lang="en-US" dirty="0"/>
              <a:t> in applied linguistics research</a:t>
            </a:r>
          </a:p>
          <a:p>
            <a:pPr fontAlgn="base"/>
            <a:r>
              <a:rPr lang="en-US" dirty="0"/>
              <a:t>innovative research methodologies</a:t>
            </a:r>
          </a:p>
          <a:p>
            <a:pPr fontAlgn="base"/>
            <a:r>
              <a:rPr lang="en-US" dirty="0"/>
              <a:t>research ethics</a:t>
            </a:r>
          </a:p>
          <a:p>
            <a:pPr fontAlgn="base"/>
            <a:r>
              <a:rPr lang="en-US" dirty="0"/>
              <a:t>issues in data collection and analysis</a:t>
            </a:r>
          </a:p>
          <a:p>
            <a:pPr fontAlgn="base"/>
            <a:r>
              <a:rPr lang="en-US" dirty="0"/>
              <a:t>issues in classroom research</a:t>
            </a:r>
          </a:p>
          <a:p>
            <a:pPr fontAlgn="base"/>
            <a:r>
              <a:rPr lang="en-US" dirty="0"/>
              <a:t>research publication issues</a:t>
            </a:r>
          </a:p>
          <a:p>
            <a:pPr fontAlgn="base"/>
            <a:r>
              <a:rPr lang="en-US" dirty="0" err="1"/>
              <a:t>bibliometrics</a:t>
            </a:r>
            <a:r>
              <a:rPr lang="en-US" dirty="0"/>
              <a:t> for applied linguistics</a:t>
            </a:r>
          </a:p>
          <a:p>
            <a:pPr fontAlgn="base"/>
            <a:r>
              <a:rPr lang="en-US" dirty="0"/>
              <a:t>research cultures and promoting research</a:t>
            </a:r>
          </a:p>
          <a:p>
            <a:pPr fontAlgn="base"/>
            <a:r>
              <a:rPr lang="en-US" dirty="0"/>
              <a:t>experiences of research and development as a researcher</a:t>
            </a:r>
          </a:p>
          <a:p>
            <a:endParaRPr lang="en-US" dirty="0"/>
          </a:p>
        </p:txBody>
      </p:sp>
    </p:spTree>
    <p:extLst>
      <p:ext uri="{BB962C8B-B14F-4D97-AF65-F5344CB8AC3E}">
        <p14:creationId xmlns:p14="http://schemas.microsoft.com/office/powerpoint/2010/main" val="149797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393</Words>
  <Application>Microsoft Office PowerPoint</Application>
  <PresentationFormat>Custom</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Research Discussions</vt:lpstr>
      <vt:lpstr>Anonymising your article</vt:lpstr>
      <vt:lpstr>PowerPoint Presentation</vt:lpstr>
      <vt:lpstr>Visiting professor for PhD programme</vt:lpstr>
      <vt:lpstr>PowerPoint Presentation</vt:lpstr>
      <vt:lpstr>DRAL 4</vt:lpstr>
      <vt:lpstr>DRAL 4 topics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Discussions</dc:title>
  <dc:creator>Richard1</dc:creator>
  <cp:lastModifiedBy>admin</cp:lastModifiedBy>
  <cp:revision>7</cp:revision>
  <dcterms:created xsi:type="dcterms:W3CDTF">2019-08-28T02:38:51Z</dcterms:created>
  <dcterms:modified xsi:type="dcterms:W3CDTF">2019-08-28T06:08:28Z</dcterms:modified>
</cp:coreProperties>
</file>