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975E2-1D91-4540-9DAD-C19A02FDEF9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5461D-A8C6-49F5-864C-78AEDEC3B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02F3-D153-4752-B3BB-CB9D00F3D6B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61D-3D69-4DC4-9140-B07386DE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6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02F3-D153-4752-B3BB-CB9D00F3D6B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61D-3D69-4DC4-9140-B07386DE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2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02F3-D153-4752-B3BB-CB9D00F3D6B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61D-3D69-4DC4-9140-B07386DE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2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02F3-D153-4752-B3BB-CB9D00F3D6B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61D-3D69-4DC4-9140-B07386DE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1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02F3-D153-4752-B3BB-CB9D00F3D6B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61D-3D69-4DC4-9140-B07386DE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02F3-D153-4752-B3BB-CB9D00F3D6B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61D-3D69-4DC4-9140-B07386DE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6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02F3-D153-4752-B3BB-CB9D00F3D6B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61D-3D69-4DC4-9140-B07386DE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02F3-D153-4752-B3BB-CB9D00F3D6B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61D-3D69-4DC4-9140-B07386DE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5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02F3-D153-4752-B3BB-CB9D00F3D6B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61D-3D69-4DC4-9140-B07386DE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7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02F3-D153-4752-B3BB-CB9D00F3D6B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61D-3D69-4DC4-9140-B07386DE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2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02F3-D153-4752-B3BB-CB9D00F3D6B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61D-3D69-4DC4-9140-B07386DE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202F3-D153-4752-B3BB-CB9D00F3D6B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6361D-3D69-4DC4-9140-B07386DE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4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2486" y="5529942"/>
            <a:ext cx="9144000" cy="9191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Research discussions 7</a:t>
            </a:r>
            <a:r>
              <a:rPr lang="en-US" sz="3200" baseline="30000" dirty="0"/>
              <a:t>th</a:t>
            </a:r>
            <a:r>
              <a:rPr lang="en-US" sz="3200" dirty="0"/>
              <a:t> December 2020</a:t>
            </a:r>
            <a:br>
              <a:rPr lang="en-US" sz="3200" dirty="0"/>
            </a:br>
            <a:r>
              <a:rPr lang="en-US" sz="3200" dirty="0"/>
              <a:t>Richard Watson Todd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90" y="321808"/>
            <a:ext cx="5012191" cy="50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6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Languaging</a:t>
            </a:r>
            <a:r>
              <a:rPr lang="en-US" dirty="0"/>
              <a:t>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552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LNG105/221 Hobby Course</a:t>
            </a:r>
          </a:p>
          <a:p>
            <a:endParaRPr lang="en-US" dirty="0"/>
          </a:p>
          <a:p>
            <a:r>
              <a:rPr lang="en-US" dirty="0"/>
              <a:t>LNG106/222 Survey</a:t>
            </a:r>
          </a:p>
          <a:p>
            <a:endParaRPr lang="en-US" dirty="0"/>
          </a:p>
          <a:p>
            <a:r>
              <a:rPr lang="en-US" dirty="0"/>
              <a:t>LNG107/321 Wikipedia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5068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Article accepted for ELTJ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Article accepted for book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2829" y="4680857"/>
            <a:ext cx="7968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Languaging</a:t>
            </a:r>
            <a:r>
              <a:rPr lang="en-US" sz="2800" dirty="0"/>
              <a:t> is a new paradigm in ELT</a:t>
            </a:r>
          </a:p>
          <a:p>
            <a:pPr algn="ctr"/>
            <a:r>
              <a:rPr lang="en-US" sz="2800" dirty="0"/>
              <a:t>Using </a:t>
            </a:r>
            <a:r>
              <a:rPr lang="en-US" sz="2800" dirty="0" err="1"/>
              <a:t>languaging</a:t>
            </a:r>
            <a:r>
              <a:rPr lang="en-US" sz="2800" dirty="0"/>
              <a:t> can promote </a:t>
            </a:r>
            <a:r>
              <a:rPr lang="en-US" sz="2800" dirty="0" err="1"/>
              <a:t>SoLA</a:t>
            </a:r>
            <a:endParaRPr lang="en-US" sz="2800" dirty="0"/>
          </a:p>
          <a:p>
            <a:pPr algn="ctr"/>
            <a:r>
              <a:rPr lang="en-US" sz="2800" dirty="0"/>
              <a:t>Make plans for further external promotion</a:t>
            </a:r>
          </a:p>
        </p:txBody>
      </p:sp>
    </p:spTree>
    <p:extLst>
      <p:ext uri="{BB962C8B-B14F-4D97-AF65-F5344CB8AC3E}">
        <p14:creationId xmlns:p14="http://schemas.microsoft.com/office/powerpoint/2010/main" val="24646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159" y="831851"/>
            <a:ext cx="3531220" cy="1977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7057" y="3287486"/>
            <a:ext cx="265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Hobby Course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5437" y="3287486"/>
            <a:ext cx="296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Wikipedia course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0086" y="3287486"/>
            <a:ext cx="252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Traditional ELT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2487" y="4528458"/>
            <a:ext cx="988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Why do we teach English?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0543" y="5061857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can we motivate students?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20" y="831851"/>
            <a:ext cx="2694042" cy="19774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48" y="831851"/>
            <a:ext cx="2904777" cy="19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6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languaging</a:t>
            </a:r>
            <a:r>
              <a:rPr lang="en-US" dirty="0"/>
              <a:t> curriculum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265" y="1895113"/>
            <a:ext cx="581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Learning to strategically make 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9708" y="1895113"/>
            <a:ext cx="368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of available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265" y="4243047"/>
            <a:ext cx="262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4812" y="4243047"/>
            <a:ext cx="87986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successfully do things in English for real-world purposes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301" y="2418333"/>
            <a:ext cx="2832007" cy="1453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038" y="2418333"/>
            <a:ext cx="1560547" cy="1453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099" y="4677950"/>
            <a:ext cx="1948997" cy="17737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806" y="4677950"/>
            <a:ext cx="2696176" cy="179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foundations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83234" cy="4351338"/>
          </a:xfrm>
        </p:spPr>
        <p:txBody>
          <a:bodyPr/>
          <a:lstStyle/>
          <a:p>
            <a:r>
              <a:rPr lang="en-US" dirty="0" err="1"/>
              <a:t>Languaging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English as a Lingua Franca (2</a:t>
            </a:r>
            <a:r>
              <a:rPr lang="en-US" baseline="30000" dirty="0"/>
              <a:t>nd</a:t>
            </a:r>
            <a:r>
              <a:rPr lang="en-US" dirty="0"/>
              <a:t> stage)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Experiential learning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21434" y="1825625"/>
            <a:ext cx="536863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Learning that you can do things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Learning how to do things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Learning through doing things</a:t>
            </a:r>
          </a:p>
        </p:txBody>
      </p:sp>
    </p:spTree>
    <p:extLst>
      <p:ext uri="{BB962C8B-B14F-4D97-AF65-F5344CB8AC3E}">
        <p14:creationId xmlns:p14="http://schemas.microsoft.com/office/powerpoint/2010/main" val="311714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in perspective about the norms for language teaching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118288"/>
              </p:ext>
            </p:extLst>
          </p:nvPr>
        </p:nvGraphicFramePr>
        <p:xfrm>
          <a:off x="1567544" y="1872345"/>
          <a:ext cx="9198428" cy="4158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792">
                  <a:extLst>
                    <a:ext uri="{9D8B030D-6E8A-4147-A177-3AD203B41FA5}">
                      <a16:colId xmlns:a16="http://schemas.microsoft.com/office/drawing/2014/main" val="1181601027"/>
                    </a:ext>
                  </a:extLst>
                </a:gridCol>
                <a:gridCol w="2555884">
                  <a:extLst>
                    <a:ext uri="{9D8B030D-6E8A-4147-A177-3AD203B41FA5}">
                      <a16:colId xmlns:a16="http://schemas.microsoft.com/office/drawing/2014/main" val="1051080301"/>
                    </a:ext>
                  </a:extLst>
                </a:gridCol>
                <a:gridCol w="2555884">
                  <a:extLst>
                    <a:ext uri="{9D8B030D-6E8A-4147-A177-3AD203B41FA5}">
                      <a16:colId xmlns:a16="http://schemas.microsoft.com/office/drawing/2014/main" val="198698182"/>
                    </a:ext>
                  </a:extLst>
                </a:gridCol>
                <a:gridCol w="2556868">
                  <a:extLst>
                    <a:ext uri="{9D8B030D-6E8A-4147-A177-3AD203B41FA5}">
                      <a16:colId xmlns:a16="http://schemas.microsoft.com/office/drawing/2014/main" val="1237853344"/>
                    </a:ext>
                  </a:extLst>
                </a:gridCol>
              </a:tblGrid>
              <a:tr h="754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Before 1950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Integrative purposes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To access NS culture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High-formality NS norms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9148"/>
                  </a:ext>
                </a:extLst>
              </a:tr>
              <a:tr h="754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1950s-2000s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Instrumental purposes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 use language with NSs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Standard NS norms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298176"/>
                  </a:ext>
                </a:extLst>
              </a:tr>
              <a:tr h="1140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2000s on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Instrumental purposes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 use language with other high-level speakers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Standard NS norms + exposure to World </a:t>
                      </a:r>
                      <a:r>
                        <a:rPr lang="en-US" sz="1800" dirty="0" err="1">
                          <a:effectLst/>
                        </a:rPr>
                        <a:t>Englishes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87288"/>
                  </a:ext>
                </a:extLst>
              </a:tr>
              <a:tr h="754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2010 on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Instrumental purposes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 use language with others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Questioning NS norms; context-specific norms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930680"/>
                  </a:ext>
                </a:extLst>
              </a:tr>
              <a:tr h="754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Instrumental purposes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 use language to do things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norms or context-specific norms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43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19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languaging</a:t>
            </a:r>
            <a:r>
              <a:rPr lang="en-US" dirty="0"/>
              <a:t>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Focus on doing things with English</a:t>
            </a:r>
          </a:p>
          <a:p>
            <a:r>
              <a:rPr lang="en-US" dirty="0"/>
              <a:t>Focus on success</a:t>
            </a:r>
          </a:p>
          <a:p>
            <a:r>
              <a:rPr lang="en-US" dirty="0"/>
              <a:t>Focus on process</a:t>
            </a:r>
          </a:p>
          <a:p>
            <a:r>
              <a:rPr lang="en-US" dirty="0"/>
              <a:t>Be non-judgmental</a:t>
            </a:r>
          </a:p>
          <a:p>
            <a:r>
              <a:rPr lang="en-US" dirty="0"/>
              <a:t>Language use strategies</a:t>
            </a:r>
          </a:p>
          <a:p>
            <a:r>
              <a:rPr lang="en-US" dirty="0"/>
              <a:t>Real-world use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301416"/>
            <a:ext cx="1762125" cy="17811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Focus on the English language itself</a:t>
            </a:r>
          </a:p>
          <a:p>
            <a:r>
              <a:rPr lang="en-US" dirty="0"/>
              <a:t>Focus on accuracy</a:t>
            </a:r>
          </a:p>
          <a:p>
            <a:r>
              <a:rPr lang="en-US" dirty="0"/>
              <a:t>Focus on product</a:t>
            </a:r>
          </a:p>
          <a:p>
            <a:r>
              <a:rPr lang="en-US" dirty="0"/>
              <a:t>Correct mistakes</a:t>
            </a:r>
          </a:p>
          <a:p>
            <a:r>
              <a:rPr lang="en-US" dirty="0"/>
              <a:t>Language forms</a:t>
            </a:r>
          </a:p>
          <a:p>
            <a:r>
              <a:rPr lang="en-US" dirty="0"/>
              <a:t>Classroom practice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1307682"/>
            <a:ext cx="16192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94394"/>
            <a:ext cx="10515600" cy="1325563"/>
          </a:xfrm>
        </p:spPr>
        <p:txBody>
          <a:bodyPr/>
          <a:lstStyle/>
          <a:p>
            <a:r>
              <a:rPr lang="en-US" dirty="0"/>
              <a:t>Why use the </a:t>
            </a:r>
            <a:r>
              <a:rPr lang="en-US" dirty="0" err="1"/>
              <a:t>languaging</a:t>
            </a:r>
            <a:r>
              <a:rPr lang="en-US" dirty="0"/>
              <a:t> curriculum?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4949"/>
            <a:ext cx="4120132" cy="216639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2" r="26687"/>
          <a:stretch/>
        </p:blipFill>
        <p:spPr>
          <a:xfrm>
            <a:off x="7327076" y="1134949"/>
            <a:ext cx="3337768" cy="2166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08498"/>
            <a:ext cx="4120132" cy="3086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76" y="3537032"/>
            <a:ext cx="3364840" cy="22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0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languaging</a:t>
            </a:r>
            <a:r>
              <a:rPr lang="en-US" dirty="0"/>
              <a:t>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42" y="2858779"/>
            <a:ext cx="10515600" cy="1582593"/>
          </a:xfrm>
        </p:spPr>
        <p:txBody>
          <a:bodyPr>
            <a:normAutofit/>
          </a:bodyPr>
          <a:lstStyle/>
          <a:p>
            <a:r>
              <a:rPr lang="en-US" sz="3200" dirty="0"/>
              <a:t>Learning to strategically make us of available tools and resources to successfully do things in English for real-world purposes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2042" y="61632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894" y="4073236"/>
            <a:ext cx="2220685" cy="131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9511" y="1920790"/>
            <a:ext cx="454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Language use strategies e.g. analyzing texts to identify useful phrases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3938" y="1905317"/>
            <a:ext cx="359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Google Translate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9604" y="4702168"/>
            <a:ext cx="2838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Existing model texts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2025" y="4702168"/>
            <a:ext cx="44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Communicate online about your interests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3550722" y="2628676"/>
            <a:ext cx="312914" cy="3282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8336478" y="2305427"/>
            <a:ext cx="569420" cy="5793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758044" y="3766660"/>
            <a:ext cx="543296" cy="935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213168" y="3780419"/>
            <a:ext cx="817024" cy="9217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31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</a:t>
            </a:r>
            <a:r>
              <a:rPr lang="en-US" dirty="0" err="1"/>
              <a:t>languaging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0" y="1607421"/>
            <a:ext cx="4298052" cy="23928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01" y="4000308"/>
            <a:ext cx="3465059" cy="2305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60" y="1607421"/>
            <a:ext cx="3804421" cy="23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287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Research discussions 7th December 2020 Richard Watson Todd</vt:lpstr>
      <vt:lpstr>PowerPoint Presentation</vt:lpstr>
      <vt:lpstr>The languaging curriculum</vt:lpstr>
      <vt:lpstr>Theoretical foundations</vt:lpstr>
      <vt:lpstr>Shifts in perspective about the norms for language teaching</vt:lpstr>
      <vt:lpstr>The languaging curriculum</vt:lpstr>
      <vt:lpstr>Why use the languaging curriculum?</vt:lpstr>
      <vt:lpstr>The languaging curriculum</vt:lpstr>
      <vt:lpstr>Challenges with languaging</vt:lpstr>
      <vt:lpstr>Languaging in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discussions 7th December 2020 Richard Watson Todd</dc:title>
  <dc:creator>Richard1</dc:creator>
  <cp:lastModifiedBy>Y63_Saranya.sar</cp:lastModifiedBy>
  <cp:revision>13</cp:revision>
  <cp:lastPrinted>2020-11-26T04:14:02Z</cp:lastPrinted>
  <dcterms:created xsi:type="dcterms:W3CDTF">2020-11-26T01:04:37Z</dcterms:created>
  <dcterms:modified xsi:type="dcterms:W3CDTF">2020-12-07T01:31:09Z</dcterms:modified>
</cp:coreProperties>
</file>