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8" r:id="rId12"/>
    <p:sldId id="289" r:id="rId13"/>
    <p:sldId id="267" r:id="rId14"/>
    <p:sldId id="290" r:id="rId15"/>
    <p:sldId id="287" r:id="rId16"/>
    <p:sldId id="268" r:id="rId17"/>
    <p:sldId id="269" r:id="rId18"/>
    <p:sldId id="270" r:id="rId19"/>
    <p:sldId id="271" r:id="rId20"/>
    <p:sldId id="272" r:id="rId21"/>
    <p:sldId id="273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53014-EFA0-4858-9E7B-D026D22608B7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9C489-48DC-4949-90A6-1FADC5049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98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CE6E-4421-4B83-B34F-FDAAA4783E4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926-B542-4557-9F9F-A57EA1013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8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CE6E-4421-4B83-B34F-FDAAA4783E4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926-B542-4557-9F9F-A57EA1013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4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CE6E-4421-4B83-B34F-FDAAA4783E4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926-B542-4557-9F9F-A57EA1013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0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CE6E-4421-4B83-B34F-FDAAA4783E4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926-B542-4557-9F9F-A57EA1013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CE6E-4421-4B83-B34F-FDAAA4783E4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926-B542-4557-9F9F-A57EA1013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2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CE6E-4421-4B83-B34F-FDAAA4783E4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926-B542-4557-9F9F-A57EA1013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7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CE6E-4421-4B83-B34F-FDAAA4783E4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926-B542-4557-9F9F-A57EA1013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7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CE6E-4421-4B83-B34F-FDAAA4783E4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926-B542-4557-9F9F-A57EA1013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4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CE6E-4421-4B83-B34F-FDAAA4783E4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926-B542-4557-9F9F-A57EA1013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1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CE6E-4421-4B83-B34F-FDAAA4783E4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926-B542-4557-9F9F-A57EA1013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5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CE6E-4421-4B83-B34F-FDAAA4783E4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926-B542-4557-9F9F-A57EA1013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2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2CE6E-4421-4B83-B34F-FDAAA4783E4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8C926-B542-4557-9F9F-A57EA1013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is English assessed at Thai schools?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Watson Todd</a:t>
            </a:r>
          </a:p>
          <a:p>
            <a:r>
              <a:rPr lang="en-US" sz="2000" dirty="0" smtClean="0"/>
              <a:t>King Mongkut’s University of Technology Thonburi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57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5539"/>
            <a:ext cx="12193057" cy="6889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Washback from multiple-choice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</a:rPr>
              <a:t>Schools use ONET as a model for their tests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Teaching focuses on vocabulary and grammar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Emphasis is on receptive skills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Rote learning is promoted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Little use of higher-order thinking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The focus is on simplistic, non-transferable knowledge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Students are encouraged to be knowledge seekers, not understanding seekers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problems from multiple-choice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87886" cy="4351338"/>
          </a:xfrm>
        </p:spPr>
        <p:txBody>
          <a:bodyPr>
            <a:normAutofit/>
          </a:bodyPr>
          <a:lstStyle/>
          <a:p>
            <a:r>
              <a:rPr lang="en-US" sz="2600" dirty="0"/>
              <a:t>T</a:t>
            </a:r>
            <a:r>
              <a:rPr lang="en-US" sz="2600" dirty="0" smtClean="0"/>
              <a:t>oo many multiple choice item tests as teachers do not have the time to grade essays or implement continuous assessment (</a:t>
            </a:r>
            <a:r>
              <a:rPr lang="en-US" sz="2600" dirty="0" err="1" smtClean="0"/>
              <a:t>Chulalongkorn</a:t>
            </a:r>
            <a:r>
              <a:rPr lang="en-US" sz="2600" dirty="0" smtClean="0"/>
              <a:t> University, 2000)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215" y="1825625"/>
            <a:ext cx="3443061" cy="34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problems from multiple-choice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87886" cy="4705804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T</a:t>
            </a:r>
            <a:r>
              <a:rPr lang="en-US" sz="2600" dirty="0" smtClean="0">
                <a:solidFill>
                  <a:srgbClr val="FF0000"/>
                </a:solidFill>
              </a:rPr>
              <a:t>oo many </a:t>
            </a:r>
            <a:r>
              <a:rPr lang="en-US" sz="2600" dirty="0" smtClean="0"/>
              <a:t>multiple choice item tests as teachers do not have the time to grade essays or implement continuous assessment (</a:t>
            </a:r>
            <a:r>
              <a:rPr lang="en-US" sz="2600" dirty="0" err="1" smtClean="0"/>
              <a:t>Chulalongkorn</a:t>
            </a:r>
            <a:r>
              <a:rPr lang="en-US" sz="2600" dirty="0" smtClean="0"/>
              <a:t> University, 2000)</a:t>
            </a:r>
          </a:p>
          <a:p>
            <a:r>
              <a:rPr lang="en-US" sz="2400" dirty="0"/>
              <a:t>Influence of ONET as the most serious problem secondary school teachers face – more serious than class size, overwork, lack of community support, students’ low ability (</a:t>
            </a:r>
            <a:r>
              <a:rPr lang="en-US" sz="2400" dirty="0" err="1"/>
              <a:t>Thongsri</a:t>
            </a:r>
            <a:r>
              <a:rPr lang="en-US" sz="2400" dirty="0"/>
              <a:t> et al., 2006)</a:t>
            </a:r>
          </a:p>
          <a:p>
            <a:r>
              <a:rPr lang="en-US" sz="2400" dirty="0"/>
              <a:t>62% of students want more varied item types in how they are assessed (</a:t>
            </a:r>
            <a:r>
              <a:rPr lang="en-US" sz="2400" dirty="0" err="1"/>
              <a:t>Jaturapitakkul</a:t>
            </a:r>
            <a:r>
              <a:rPr lang="en-US" sz="2400" dirty="0"/>
              <a:t>, 2013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215" y="1825625"/>
            <a:ext cx="3443061" cy="34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5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UNESCO, 2016</a:t>
            </a:r>
          </a:p>
          <a:p>
            <a:r>
              <a:rPr lang="en-US" dirty="0" smtClean="0"/>
              <a:t>“move beyond the traditional modes of assessment, which have often tended to focus on the reproduction of discrete knowledge, and shift towards a broad mix of assessments that measure – and thus value – the application of knowledge and the development of a broad set of skills”</a:t>
            </a:r>
          </a:p>
          <a:p>
            <a:r>
              <a:rPr lang="en-US" dirty="0" smtClean="0"/>
              <a:t>“Thailand needs to ensure that students are being assessed in the classroom in ways that contribute actively towards their learning. Overreliance on summative testing – in particular, on high-stakes testing linked to national examinations – needs to give way to a strategy that expressly supports the innovative use of formative assessment techniques.”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72" y="0"/>
            <a:ext cx="3382735" cy="22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UNESCO, 2016</a:t>
            </a:r>
          </a:p>
          <a:p>
            <a:r>
              <a:rPr lang="en-US" dirty="0" smtClean="0"/>
              <a:t>“move beyond the traditional modes of assessment, which have often tended to focus on the reproduction of discrete knowledge, and shift towards a broad mix of assessments that measure – and thus value – the application of knowledge and the development of a broad set of skills”</a:t>
            </a:r>
          </a:p>
          <a:p>
            <a:r>
              <a:rPr lang="en-US" dirty="0" smtClean="0"/>
              <a:t>“Thailand needs to ensure that students are being assessed in the classroom in ways that contribute actively towards their learning. </a:t>
            </a:r>
            <a:r>
              <a:rPr lang="en-US" dirty="0" smtClean="0">
                <a:solidFill>
                  <a:srgbClr val="FF0000"/>
                </a:solidFill>
              </a:rPr>
              <a:t>Overreliance on summative testing</a:t>
            </a:r>
            <a:r>
              <a:rPr lang="en-US" dirty="0" smtClean="0"/>
              <a:t> – in particular, on high-stakes testing linked to national examinations – needs to give way to a strategy that expressly supports the innovative use of formative assessment techniques.”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72" y="0"/>
            <a:ext cx="3382735" cy="22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needs to be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 is important</a:t>
            </a:r>
          </a:p>
          <a:p>
            <a:r>
              <a:rPr lang="en-US" dirty="0" smtClean="0"/>
              <a:t>Multiple methods should be used</a:t>
            </a:r>
          </a:p>
          <a:p>
            <a:r>
              <a:rPr lang="en-US" dirty="0" smtClean="0"/>
              <a:t>Assessment serves multiple purposes</a:t>
            </a:r>
          </a:p>
          <a:p>
            <a:r>
              <a:rPr lang="en-US" dirty="0" smtClean="0"/>
              <a:t>Washback from national exams and multiple-choice testing has negative effects</a:t>
            </a:r>
          </a:p>
          <a:p>
            <a:r>
              <a:rPr lang="en-US" dirty="0" smtClean="0"/>
              <a:t>Need more assessment of skills and formative assessment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Need to know how English is assessed at schools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804" y="0"/>
            <a:ext cx="3377477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was English assessed at Thai schools?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Piboonkanarax</a:t>
            </a:r>
            <a:r>
              <a:rPr lang="en-US" dirty="0" smtClean="0"/>
              <a:t> (2007)</a:t>
            </a:r>
          </a:p>
          <a:p>
            <a:r>
              <a:rPr lang="en-US" dirty="0" smtClean="0"/>
              <a:t>Responses from 78 schools</a:t>
            </a:r>
          </a:p>
          <a:p>
            <a:endParaRPr lang="en-US" dirty="0"/>
          </a:p>
          <a:p>
            <a:r>
              <a:rPr lang="en-US" dirty="0" smtClean="0"/>
              <a:t>Exams (final, mid-term, quizzes)	59%</a:t>
            </a:r>
          </a:p>
          <a:p>
            <a:r>
              <a:rPr lang="en-US" dirty="0" smtClean="0"/>
              <a:t>Continuous assessment 		41%</a:t>
            </a:r>
          </a:p>
          <a:p>
            <a:endParaRPr lang="en-US" dirty="0"/>
          </a:p>
          <a:p>
            <a:r>
              <a:rPr lang="en-US" dirty="0" smtClean="0"/>
              <a:t>Most frequent item type on exams: Multiple-choice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English assessed at Thai schools?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2857" cy="4351338"/>
          </a:xfrm>
        </p:spPr>
        <p:txBody>
          <a:bodyPr/>
          <a:lstStyle/>
          <a:p>
            <a:r>
              <a:rPr lang="en-US" dirty="0" smtClean="0"/>
              <a:t>Online survey of English teachers at Thai schools</a:t>
            </a:r>
          </a:p>
          <a:p>
            <a:r>
              <a:rPr lang="en-US" dirty="0" smtClean="0"/>
              <a:t>Self-selection for respondents</a:t>
            </a:r>
          </a:p>
          <a:p>
            <a:r>
              <a:rPr lang="en-US" dirty="0" smtClean="0"/>
              <a:t>347 responses</a:t>
            </a:r>
          </a:p>
          <a:p>
            <a:r>
              <a:rPr lang="en-US" dirty="0" smtClean="0"/>
              <a:t>320 usable responses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619" y="1983241"/>
            <a:ext cx="5104489" cy="29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English assessed at Thai schools?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807" y="1690688"/>
            <a:ext cx="7202415" cy="43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English assessed at Thai schools?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frequently used types of assessment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76354"/>
              </p:ext>
            </p:extLst>
          </p:nvPr>
        </p:nvGraphicFramePr>
        <p:xfrm>
          <a:off x="1585686" y="2613780"/>
          <a:ext cx="586014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885">
                  <a:extLst>
                    <a:ext uri="{9D8B030D-6E8A-4147-A177-3AD203B41FA5}">
                      <a16:colId xmlns:a16="http://schemas.microsoft.com/office/drawing/2014/main" xmlns="" val="433635366"/>
                    </a:ext>
                  </a:extLst>
                </a:gridCol>
                <a:gridCol w="2928258">
                  <a:extLst>
                    <a:ext uri="{9D8B030D-6E8A-4147-A177-3AD203B41FA5}">
                      <a16:colId xmlns:a16="http://schemas.microsoft.com/office/drawing/2014/main" xmlns="" val="3293942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teachers who use 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288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exam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834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Mid-term exam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9329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Quizzes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8818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5174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5810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Presentations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949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Portfolios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26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Reports/projects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4758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9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536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3485"/>
            <a:ext cx="10515600" cy="441347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“The consequences of testing and grading students are immense. They can determine the colleges students attend, the careers open to them, and the lifestyles they ultimately maintain.”</a:t>
            </a:r>
          </a:p>
          <a:p>
            <a:pPr marL="0" indent="0" algn="r">
              <a:buNone/>
            </a:pPr>
            <a:r>
              <a:rPr lang="en-US" sz="2000" dirty="0" err="1" smtClean="0"/>
              <a:t>Arends</a:t>
            </a:r>
            <a:r>
              <a:rPr lang="en-US" sz="2000" dirty="0" smtClean="0"/>
              <a:t>, 2007: 247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74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English assessed at Thai schools?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assessment accounting for at least 15% of overall score (for those teachers who use them)</a:t>
            </a:r>
          </a:p>
          <a:p>
            <a:pPr marL="804863"/>
            <a:r>
              <a:rPr lang="en-US" dirty="0" smtClean="0"/>
              <a:t>Final exam</a:t>
            </a:r>
          </a:p>
          <a:p>
            <a:pPr marL="804863"/>
            <a:r>
              <a:rPr lang="en-US" dirty="0" smtClean="0"/>
              <a:t>Quizzes</a:t>
            </a:r>
          </a:p>
          <a:p>
            <a:pPr marL="804863"/>
            <a:r>
              <a:rPr lang="en-US" dirty="0" smtClean="0"/>
              <a:t>Mid-term exam</a:t>
            </a:r>
          </a:p>
          <a:p>
            <a:pPr marL="804863"/>
            <a:r>
              <a:rPr lang="en-US" dirty="0" smtClean="0"/>
              <a:t>Reports/projects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Openness of English assessment at Thai schools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807" y="1690688"/>
            <a:ext cx="7148083" cy="42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Assessment </a:t>
            </a:r>
            <a:r>
              <a:rPr lang="en-US" dirty="0" smtClean="0">
                <a:solidFill>
                  <a:prstClr val="black"/>
                </a:solidFill>
              </a:rPr>
              <a:t>by school level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Using point </a:t>
            </a:r>
            <a:r>
              <a:rPr lang="en-US" sz="2400" dirty="0" err="1">
                <a:solidFill>
                  <a:prstClr val="black"/>
                </a:solidFill>
              </a:rPr>
              <a:t>biserial</a:t>
            </a:r>
            <a:r>
              <a:rPr lang="en-US" sz="2400" dirty="0">
                <a:solidFill>
                  <a:prstClr val="black"/>
                </a:solidFill>
              </a:rPr>
              <a:t> correlation to compare values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Primary schools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more mid-term exams</a:t>
            </a:r>
          </a:p>
          <a:p>
            <a:r>
              <a:rPr lang="en-US" dirty="0" smtClean="0"/>
              <a:t>Use more multiple-choice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55771" cy="4351338"/>
          </a:xfrm>
        </p:spPr>
        <p:txBody>
          <a:bodyPr/>
          <a:lstStyle/>
          <a:p>
            <a:r>
              <a:rPr lang="en-US" dirty="0" smtClean="0"/>
              <a:t>Secondary schools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more continuous assessment</a:t>
            </a:r>
          </a:p>
          <a:p>
            <a:r>
              <a:rPr lang="en-US" dirty="0" smtClean="0"/>
              <a:t>Use more open-ended items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978" y="2477162"/>
            <a:ext cx="3005588" cy="15241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2477162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7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Assessment by </a:t>
            </a:r>
            <a:r>
              <a:rPr lang="en-US" dirty="0" smtClean="0">
                <a:solidFill>
                  <a:prstClr val="black"/>
                </a:solidFill>
              </a:rPr>
              <a:t>location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Using </a:t>
            </a:r>
            <a:r>
              <a:rPr lang="en-US" sz="2400" dirty="0">
                <a:solidFill>
                  <a:prstClr val="black"/>
                </a:solidFill>
              </a:rPr>
              <a:t>point </a:t>
            </a:r>
            <a:r>
              <a:rPr lang="en-US" sz="2400" dirty="0" err="1">
                <a:solidFill>
                  <a:prstClr val="black"/>
                </a:solidFill>
              </a:rPr>
              <a:t>biserial</a:t>
            </a:r>
            <a:r>
              <a:rPr lang="en-US" sz="2400" dirty="0">
                <a:solidFill>
                  <a:prstClr val="black"/>
                </a:solidFill>
              </a:rPr>
              <a:t> correlation to compare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Bangkok schools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more exams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44886" cy="4351338"/>
          </a:xfrm>
        </p:spPr>
        <p:txBody>
          <a:bodyPr/>
          <a:lstStyle/>
          <a:p>
            <a:r>
              <a:rPr lang="en-US" dirty="0" smtClean="0"/>
              <a:t>Upcountry schools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more continuous assessment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511" y="2523444"/>
            <a:ext cx="2647950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61" y="252344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assessment fit with the National Education Act?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710837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8429">
                  <a:extLst>
                    <a:ext uri="{9D8B030D-6E8A-4147-A177-3AD203B41FA5}">
                      <a16:colId xmlns:a16="http://schemas.microsoft.com/office/drawing/2014/main" xmlns="" val="445496227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xmlns="" val="3789056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Learners</a:t>
                      </a:r>
                      <a:r>
                        <a:rPr lang="en-US" sz="2400" baseline="0" dirty="0" smtClean="0"/>
                        <a:t> shall be assessed through: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737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Observation of development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833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Personal conduct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?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809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Learning behavior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?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2234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Participation in activities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73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Results of tests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3320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4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assessment fit the purposes of the Basic Education Core Curriculum?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085841"/>
              </p:ext>
            </p:extLst>
          </p:nvPr>
        </p:nvGraphicFramePr>
        <p:xfrm>
          <a:off x="838200" y="1858282"/>
          <a:ext cx="710837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8429">
                  <a:extLst>
                    <a:ext uri="{9D8B030D-6E8A-4147-A177-3AD203B41FA5}">
                      <a16:colId xmlns:a16="http://schemas.microsoft.com/office/drawing/2014/main" xmlns="" val="445496227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xmlns="" val="3789056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purposes of assessment are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737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Informing students of progress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?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833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Information for development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809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Setting study plans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2234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Issuing qualifications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73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Developing policies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?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3320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1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assessment fit the purposes </a:t>
            </a:r>
            <a:r>
              <a:rPr lang="en-US" dirty="0" smtClean="0"/>
              <a:t>identified by UNESCO?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807528"/>
              </p:ext>
            </p:extLst>
          </p:nvPr>
        </p:nvGraphicFramePr>
        <p:xfrm>
          <a:off x="838200" y="1858282"/>
          <a:ext cx="710837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8429">
                  <a:extLst>
                    <a:ext uri="{9D8B030D-6E8A-4147-A177-3AD203B41FA5}">
                      <a16:colId xmlns:a16="http://schemas.microsoft.com/office/drawing/2014/main" xmlns="" val="445496227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xmlns="" val="3789056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purposes of assessment are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737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Student retention and promotion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833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Comparing schools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809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Monitoring</a:t>
                      </a:r>
                      <a:r>
                        <a:rPr lang="en-US" sz="2400" baseline="0" dirty="0" smtClean="0"/>
                        <a:t> school progress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2234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Judging teacher effectiveness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?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73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Improving the curriculum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3320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3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assessment </a:t>
            </a:r>
            <a:r>
              <a:rPr lang="en-US" dirty="0" smtClean="0"/>
              <a:t>promote negative washback?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100005"/>
              </p:ext>
            </p:extLst>
          </p:nvPr>
        </p:nvGraphicFramePr>
        <p:xfrm>
          <a:off x="838200" y="1858282"/>
          <a:ext cx="710837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8429">
                  <a:extLst>
                    <a:ext uri="{9D8B030D-6E8A-4147-A177-3AD203B41FA5}">
                      <a16:colId xmlns:a16="http://schemas.microsoft.com/office/drawing/2014/main" xmlns="" val="445496227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xmlns="" val="3789056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Aspects of negative washback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737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Emphasis on receptive skills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833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Little higher-order thinking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809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Focus on knowledge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2234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assessment </a:t>
            </a:r>
            <a:r>
              <a:rPr lang="en-US" dirty="0" smtClean="0"/>
              <a:t>meet the UNESCO ‘to do list’?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885634"/>
              </p:ext>
            </p:extLst>
          </p:nvPr>
        </p:nvGraphicFramePr>
        <p:xfrm>
          <a:off x="838200" y="1858282"/>
          <a:ext cx="710837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8429">
                  <a:extLst>
                    <a:ext uri="{9D8B030D-6E8A-4147-A177-3AD203B41FA5}">
                      <a16:colId xmlns:a16="http://schemas.microsoft.com/office/drawing/2014/main" xmlns="" val="445496227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xmlns="" val="3789056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Directions for changing assessment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737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Reduced emphasis on knowledge tests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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833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Assessment of broader range of skills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?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809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reliance on</a:t>
                      </a:r>
                      <a:r>
                        <a:rPr lang="en-US" sz="2400" baseline="0" dirty="0" smtClean="0"/>
                        <a:t> summative testing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?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2234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Innovative use of formative assessment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?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73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7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English assessed in Thai schools?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49375"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Final exams account for only a quarter of all marks</a:t>
            </a:r>
          </a:p>
          <a:p>
            <a:pPr marL="1349375"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Exams and quizzes account for the majority of marks</a:t>
            </a:r>
          </a:p>
          <a:p>
            <a:pPr marL="1349375"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Controlled items account for the majority of marks</a:t>
            </a:r>
          </a:p>
          <a:p>
            <a:pPr marL="1349375"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Most teachers use some open-ended continuous assessment</a:t>
            </a:r>
          </a:p>
          <a:p>
            <a:pPr marL="1349375"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Some innovative practices, especially at upcountry secondary schools, can act as models for the 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57" y="1690688"/>
            <a:ext cx="853514" cy="85961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60" y="4264883"/>
            <a:ext cx="855889" cy="85915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82" y="5124494"/>
            <a:ext cx="855889" cy="859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57" y="2549843"/>
            <a:ext cx="884897" cy="859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57" y="3408998"/>
            <a:ext cx="884897" cy="85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in Thailand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438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National Education Act of 1999, Section 26</a:t>
            </a:r>
          </a:p>
          <a:p>
            <a:r>
              <a:rPr lang="en-US" dirty="0" smtClean="0"/>
              <a:t>“Educational institutions shall assess learners’ performance through observation of their development; personal conduct; learning </a:t>
            </a:r>
            <a:r>
              <a:rPr lang="en-US" dirty="0" err="1" smtClean="0"/>
              <a:t>behaviour</a:t>
            </a:r>
            <a:r>
              <a:rPr lang="en-US" dirty="0" smtClean="0"/>
              <a:t>; participation in activities and results of the tests accompanying the teaching–learning process commensurate with the different levels and types of education.”</a:t>
            </a:r>
          </a:p>
          <a:p>
            <a:r>
              <a:rPr lang="en-US" dirty="0" smtClean="0"/>
              <a:t>Key issue: use of multiple methods of assessment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96" y="1992087"/>
            <a:ext cx="254660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of assessment in Thailand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4508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Basic Education Core Curriculum 2008</a:t>
            </a:r>
          </a:p>
          <a:p>
            <a:r>
              <a:rPr lang="en-US" dirty="0" smtClean="0"/>
              <a:t>Informing students of their progress</a:t>
            </a:r>
          </a:p>
          <a:p>
            <a:r>
              <a:rPr lang="en-US" dirty="0" smtClean="0"/>
              <a:t>Using results as information for improvement and development</a:t>
            </a:r>
          </a:p>
          <a:p>
            <a:r>
              <a:rPr lang="en-US" dirty="0" smtClean="0"/>
              <a:t>Using results as information for study plans and career choices</a:t>
            </a:r>
          </a:p>
          <a:p>
            <a:r>
              <a:rPr lang="en-US" dirty="0" smtClean="0"/>
              <a:t>Issuing documents about educational qualifications</a:t>
            </a:r>
          </a:p>
          <a:p>
            <a:r>
              <a:rPr lang="en-US" dirty="0" smtClean="0"/>
              <a:t>Informing authorities to aid in developing policies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396" y="1590108"/>
            <a:ext cx="3428404" cy="48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of assessment in Thailand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2128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UNESCO 2016</a:t>
            </a:r>
          </a:p>
          <a:p>
            <a:r>
              <a:rPr lang="en-US" dirty="0" smtClean="0"/>
              <a:t>Informing decisions about student retention and promotion, and grouping students</a:t>
            </a:r>
          </a:p>
          <a:p>
            <a:r>
              <a:rPr lang="en-US" dirty="0" smtClean="0"/>
              <a:t>Comparing individual schools against other schools or national standards</a:t>
            </a:r>
          </a:p>
          <a:p>
            <a:r>
              <a:rPr lang="en-US" dirty="0" smtClean="0"/>
              <a:t>Monitoring schools’ progress</a:t>
            </a:r>
          </a:p>
          <a:p>
            <a:r>
              <a:rPr lang="en-US" dirty="0" smtClean="0"/>
              <a:t>Making judgments about teachers’ effectiveness</a:t>
            </a:r>
          </a:p>
          <a:p>
            <a:r>
              <a:rPr lang="en-US" dirty="0" smtClean="0"/>
              <a:t>Identifying areas of the curriculum to improve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0" y="1690688"/>
            <a:ext cx="32575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assessment in Thailand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Basic Education Core Curriculum 2008</a:t>
            </a:r>
          </a:p>
          <a:p>
            <a:r>
              <a:rPr lang="en-US" dirty="0" smtClean="0"/>
              <a:t>National-level</a:t>
            </a:r>
          </a:p>
          <a:p>
            <a:r>
              <a:rPr lang="en-US" dirty="0" smtClean="0"/>
              <a:t>District-level</a:t>
            </a:r>
          </a:p>
          <a:p>
            <a:r>
              <a:rPr lang="en-US" dirty="0" smtClean="0"/>
              <a:t>School-level</a:t>
            </a:r>
          </a:p>
          <a:p>
            <a:r>
              <a:rPr lang="en-US" dirty="0" smtClean="0"/>
              <a:t>Classroom-level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95" y="2169426"/>
            <a:ext cx="2776164" cy="1834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84" y="0"/>
            <a:ext cx="1841154" cy="3217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920" y="3416437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420" y="480826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2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assessment in Thailand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Basic Education Core Curriculum 2008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National-level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219" y="0"/>
            <a:ext cx="1841152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assessment in Thailand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ONET</a:t>
            </a:r>
          </a:p>
          <a:p>
            <a:r>
              <a:rPr lang="en-US" dirty="0" smtClean="0"/>
              <a:t>Multiple-choice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780" y="1825625"/>
            <a:ext cx="5458506" cy="33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18"/>
            <a:ext cx="12192000" cy="6887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Washback from ONET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Effects of assessment on other aspects of education</a:t>
            </a:r>
          </a:p>
          <a:p>
            <a:pPr lvl="1"/>
            <a:r>
              <a:rPr lang="en-US" b="1" dirty="0">
                <a:solidFill>
                  <a:prstClr val="black"/>
                </a:solidFill>
              </a:rPr>
              <a:t>Effects on teaching, how students learn, attitudes towards knowledge etc.</a:t>
            </a: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Positive washback – beneficial for education</a:t>
            </a: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Negative washback – detrimental to education</a:t>
            </a: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In Thailand, most washback is negative (UNESCO,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1130</Words>
  <Application>Microsoft Office PowerPoint</Application>
  <PresentationFormat>Custom</PresentationFormat>
  <Paragraphs>202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How is English assessed at Thai schools?</vt:lpstr>
      <vt:lpstr>PowerPoint Presentation</vt:lpstr>
      <vt:lpstr>Assessment in Thailand</vt:lpstr>
      <vt:lpstr>Purposes of assessment in Thailand</vt:lpstr>
      <vt:lpstr>Purposes of assessment in Thailand</vt:lpstr>
      <vt:lpstr>Levels of assessment in Thailand</vt:lpstr>
      <vt:lpstr>Types of assessment in Thailand</vt:lpstr>
      <vt:lpstr>National assessment in Thailand</vt:lpstr>
      <vt:lpstr>Washback from ONET</vt:lpstr>
      <vt:lpstr>Washback from multiple-choice</vt:lpstr>
      <vt:lpstr>Evidence of problems from multiple-choice</vt:lpstr>
      <vt:lpstr>Evidence of problems from multiple-choice</vt:lpstr>
      <vt:lpstr>What needs to be done</vt:lpstr>
      <vt:lpstr>What needs to be done</vt:lpstr>
      <vt:lpstr>What needs to be done</vt:lpstr>
      <vt:lpstr>How was English assessed at Thai schools?</vt:lpstr>
      <vt:lpstr>How is English assessed at Thai schools?</vt:lpstr>
      <vt:lpstr>How is English assessed at Thai schools?</vt:lpstr>
      <vt:lpstr>How is English assessed at Thai schools?</vt:lpstr>
      <vt:lpstr>How is English assessed at Thai schools?</vt:lpstr>
      <vt:lpstr>Openness of English assessment at Thai schools</vt:lpstr>
      <vt:lpstr>Assessment by school level Using point biserial correlation to compare values</vt:lpstr>
      <vt:lpstr>Assessment by location Using point biserial correlation to compare values</vt:lpstr>
      <vt:lpstr>Does the assessment fit with the National Education Act?</vt:lpstr>
      <vt:lpstr>Does the assessment fit the purposes of the Basic Education Core Curriculum?</vt:lpstr>
      <vt:lpstr>Does the assessment fit the purposes identified by UNESCO?</vt:lpstr>
      <vt:lpstr>Does the assessment promote negative washback?</vt:lpstr>
      <vt:lpstr>Does the assessment meet the UNESCO ‘to do list’?</vt:lpstr>
      <vt:lpstr>How is English assessed in Thai schools?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is English assessed at Thai schools?</dc:title>
  <dc:creator>Richard1</dc:creator>
  <cp:lastModifiedBy>admin</cp:lastModifiedBy>
  <cp:revision>27</cp:revision>
  <cp:lastPrinted>2019-01-08T08:04:37Z</cp:lastPrinted>
  <dcterms:created xsi:type="dcterms:W3CDTF">2019-01-04T03:15:25Z</dcterms:created>
  <dcterms:modified xsi:type="dcterms:W3CDTF">2019-01-09T04:19:53Z</dcterms:modified>
</cp:coreProperties>
</file>