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3" r:id="rId1"/>
  </p:sldMasterIdLst>
  <p:notesMasterIdLst>
    <p:notesMasterId r:id="rId64"/>
  </p:notesMasterIdLst>
  <p:handoutMasterIdLst>
    <p:handoutMasterId r:id="rId65"/>
  </p:handoutMasterIdLst>
  <p:sldIdLst>
    <p:sldId id="256" r:id="rId2"/>
    <p:sldId id="505" r:id="rId3"/>
    <p:sldId id="356" r:id="rId4"/>
    <p:sldId id="459" r:id="rId5"/>
    <p:sldId id="428" r:id="rId6"/>
    <p:sldId id="540" r:id="rId7"/>
    <p:sldId id="360" r:id="rId8"/>
    <p:sldId id="375" r:id="rId9"/>
    <p:sldId id="527" r:id="rId10"/>
    <p:sldId id="502" r:id="rId11"/>
    <p:sldId id="490" r:id="rId12"/>
    <p:sldId id="504" r:id="rId13"/>
    <p:sldId id="491" r:id="rId14"/>
    <p:sldId id="497" r:id="rId15"/>
    <p:sldId id="541" r:id="rId16"/>
    <p:sldId id="530" r:id="rId17"/>
    <p:sldId id="542" r:id="rId18"/>
    <p:sldId id="532" r:id="rId19"/>
    <p:sldId id="474" r:id="rId20"/>
    <p:sldId id="533" r:id="rId21"/>
    <p:sldId id="538" r:id="rId22"/>
    <p:sldId id="495" r:id="rId23"/>
    <p:sldId id="496" r:id="rId24"/>
    <p:sldId id="523" r:id="rId25"/>
    <p:sldId id="475" r:id="rId26"/>
    <p:sldId id="477" r:id="rId27"/>
    <p:sldId id="479" r:id="rId28"/>
    <p:sldId id="481" r:id="rId29"/>
    <p:sldId id="535" r:id="rId30"/>
    <p:sldId id="534" r:id="rId31"/>
    <p:sldId id="482" r:id="rId32"/>
    <p:sldId id="483" r:id="rId33"/>
    <p:sldId id="536" r:id="rId34"/>
    <p:sldId id="506" r:id="rId35"/>
    <p:sldId id="537" r:id="rId36"/>
    <p:sldId id="507" r:id="rId37"/>
    <p:sldId id="508" r:id="rId38"/>
    <p:sldId id="524" r:id="rId39"/>
    <p:sldId id="509" r:id="rId40"/>
    <p:sldId id="512" r:id="rId41"/>
    <p:sldId id="511" r:id="rId42"/>
    <p:sldId id="510" r:id="rId43"/>
    <p:sldId id="513" r:id="rId44"/>
    <p:sldId id="514" r:id="rId45"/>
    <p:sldId id="517" r:id="rId46"/>
    <p:sldId id="515" r:id="rId47"/>
    <p:sldId id="516" r:id="rId48"/>
    <p:sldId id="518" r:id="rId49"/>
    <p:sldId id="525" r:id="rId50"/>
    <p:sldId id="520" r:id="rId51"/>
    <p:sldId id="526" r:id="rId52"/>
    <p:sldId id="521" r:id="rId53"/>
    <p:sldId id="522" r:id="rId54"/>
    <p:sldId id="361" r:id="rId55"/>
    <p:sldId id="486" r:id="rId56"/>
    <p:sldId id="539" r:id="rId57"/>
    <p:sldId id="487" r:id="rId58"/>
    <p:sldId id="488" r:id="rId59"/>
    <p:sldId id="489" r:id="rId60"/>
    <p:sldId id="449" r:id="rId61"/>
    <p:sldId id="528" r:id="rId62"/>
    <p:sldId id="353" r:id="rId6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53243" autoAdjust="0"/>
  </p:normalViewPr>
  <p:slideViewPr>
    <p:cSldViewPr snapToGrid="0">
      <p:cViewPr>
        <p:scale>
          <a:sx n="77" d="100"/>
          <a:sy n="77" d="100"/>
        </p:scale>
        <p:origin x="-11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r>
            <a:rPr lang="en-US" dirty="0" smtClean="0"/>
            <a:t>BNC, </a:t>
          </a:r>
          <a:r>
            <a:rPr lang="en-US" b="1" i="1" dirty="0" smtClean="0"/>
            <a:t>COCA</a:t>
          </a:r>
          <a:r>
            <a:rPr lang="en-US" dirty="0" smtClean="0"/>
            <a:t>, MICASE, </a:t>
          </a:r>
          <a:r>
            <a:rPr lang="en-US" b="1" i="1" dirty="0" smtClean="0"/>
            <a:t>DIY corpus</a:t>
          </a:r>
          <a:endParaRPr lang="en-US" b="1" i="1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r>
            <a:rPr lang="en-US" b="1" i="1" dirty="0" err="1" smtClean="0"/>
            <a:t>AntConc</a:t>
          </a:r>
          <a:r>
            <a:rPr lang="en-US" b="1" i="1" dirty="0" smtClean="0"/>
            <a:t>, </a:t>
          </a:r>
          <a:r>
            <a:rPr lang="en-US" b="1" i="1" dirty="0" err="1" smtClean="0"/>
            <a:t>KeyBNC</a:t>
          </a:r>
          <a:r>
            <a:rPr lang="en-US" dirty="0" smtClean="0"/>
            <a:t>, </a:t>
          </a:r>
          <a:r>
            <a:rPr lang="en-US" dirty="0" err="1" smtClean="0"/>
            <a:t>WordSmith</a:t>
          </a:r>
          <a:r>
            <a:rPr lang="en-US" dirty="0" smtClean="0"/>
            <a:t>, </a:t>
          </a:r>
          <a:r>
            <a:rPr lang="en-US" dirty="0" err="1" smtClean="0"/>
            <a:t>Wmatrix</a:t>
          </a:r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r>
            <a:rPr lang="en-US" b="1" i="1" dirty="0" err="1" smtClean="0"/>
            <a:t>TagAnt</a:t>
          </a:r>
          <a:r>
            <a:rPr lang="en-US" b="1" i="1" dirty="0" smtClean="0"/>
            <a:t>, CLAWS, USAS</a:t>
          </a:r>
          <a:endParaRPr lang="en-US" b="1" i="1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r>
            <a:rPr lang="en-US" b="1" i="1" dirty="0" smtClean="0"/>
            <a:t>Google Books </a:t>
          </a:r>
          <a:r>
            <a:rPr lang="en-US" b="1" i="1" dirty="0" err="1" smtClean="0"/>
            <a:t>Ngram</a:t>
          </a:r>
          <a:r>
            <a:rPr lang="en-US" b="1" i="1" dirty="0" smtClean="0"/>
            <a:t> Viewer</a:t>
          </a:r>
          <a:endParaRPr lang="en-US" b="1" i="1" dirty="0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r>
            <a:rPr lang="en-US" b="1" i="1" dirty="0" err="1" smtClean="0"/>
            <a:t>AntWordProfiler</a:t>
          </a:r>
          <a:r>
            <a:rPr lang="en-US" dirty="0" smtClean="0"/>
            <a:t>, Range</a:t>
          </a:r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i="1" dirty="0" smtClean="0"/>
            <a:t>Word frequency lists</a:t>
          </a:r>
          <a:br>
            <a:rPr lang="en-US" i="1" dirty="0" smtClean="0"/>
          </a:br>
          <a:r>
            <a:rPr lang="en-US" i="1" dirty="0" smtClean="0"/>
            <a:t>concordances</a:t>
          </a:r>
          <a:br>
            <a:rPr lang="en-US" i="1" dirty="0" smtClean="0"/>
          </a:br>
          <a:r>
            <a:rPr lang="en-US" i="1" dirty="0" smtClean="0"/>
            <a:t>collocations</a:t>
          </a:r>
          <a:br>
            <a:rPr lang="en-US" i="1" dirty="0" smtClean="0"/>
          </a:br>
          <a:r>
            <a:rPr lang="en-US" i="1" dirty="0" smtClean="0"/>
            <a:t>clusters</a:t>
          </a:r>
          <a:br>
            <a:rPr lang="en-US" i="1" dirty="0" smtClean="0"/>
          </a:br>
          <a:r>
            <a:rPr lang="en-US" i="1" dirty="0" smtClean="0"/>
            <a:t>keywords</a:t>
          </a:r>
          <a:endParaRPr lang="en-US" i="1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5407F-AA4F-4ED8-B80C-F38372750B4A}" type="presOf" srcId="{2265FED6-57EB-4FFC-B6CF-3EC582F69DA6}" destId="{6F6BAC8A-3E4A-49DB-B678-1F009DF4EF27}" srcOrd="0" destOrd="0" presId="urn:microsoft.com/office/officeart/2005/8/layout/default"/>
    <dgm:cxn modelId="{E88B0318-38F1-4A81-826D-1F63D1074B79}" type="presOf" srcId="{B25C3E2F-A6BC-430C-BC74-D4CE5DA298EC}" destId="{C381D3BC-C781-4612-8010-7B20D79013F9}" srcOrd="0" destOrd="0" presId="urn:microsoft.com/office/officeart/2005/8/layout/default"/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E053EF3B-E692-4AE1-A1E3-43D12FA1534C}" type="presOf" srcId="{5237F76D-780B-483F-B16B-A3BB3DCD96B4}" destId="{7657DA60-2D67-4D2B-B33B-289757863A94}" srcOrd="0" destOrd="0" presId="urn:microsoft.com/office/officeart/2005/8/layout/default"/>
    <dgm:cxn modelId="{75780635-A1F2-477F-B746-DE0E6461681C}" type="presOf" srcId="{619E867F-BCCE-4DD9-B1D8-7B30095E0FBD}" destId="{77717EF2-65B2-4470-B824-B52D37FDF1AD}" srcOrd="0" destOrd="0" presId="urn:microsoft.com/office/officeart/2005/8/layout/default"/>
    <dgm:cxn modelId="{6C8B6408-E004-4113-8296-6C78F6E036EC}" type="presOf" srcId="{0602762B-1837-4ADA-96A0-0BC310E7CF5B}" destId="{2282D14E-28E6-4F6C-8B82-1A651272AE99}" srcOrd="0" destOrd="0" presId="urn:microsoft.com/office/officeart/2005/8/layout/default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46D16ADA-1138-458D-86D4-18BC05CA859D}" type="presOf" srcId="{4C164E35-F2DE-4FA1-826D-8DDA9F81AF20}" destId="{2608AC42-1C6A-453A-98B6-3509D9D3FB61}" srcOrd="0" destOrd="0" presId="urn:microsoft.com/office/officeart/2005/8/layout/default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B5557DC4-4BC3-4C09-B5C3-57AB8B32E584}" type="presOf" srcId="{EDFC1EAC-FE92-4FE7-B96A-3B37151544C4}" destId="{EAE8CC3C-70E1-4080-8389-860B1092AF99}" srcOrd="0" destOrd="0" presId="urn:microsoft.com/office/officeart/2005/8/layout/default"/>
    <dgm:cxn modelId="{E4ABF295-0863-4D11-8187-426F009F8E18}" type="presParOf" srcId="{C381D3BC-C781-4612-8010-7B20D79013F9}" destId="{EAE8CC3C-70E1-4080-8389-860B1092AF99}" srcOrd="0" destOrd="0" presId="urn:microsoft.com/office/officeart/2005/8/layout/default"/>
    <dgm:cxn modelId="{CA85AADA-1A41-4AAF-8D0E-296C8ABE06FA}" type="presParOf" srcId="{C381D3BC-C781-4612-8010-7B20D79013F9}" destId="{D009D806-22A6-4229-8312-821A5711E59B}" srcOrd="1" destOrd="0" presId="urn:microsoft.com/office/officeart/2005/8/layout/default"/>
    <dgm:cxn modelId="{4953A627-B673-4766-828F-E0E879834294}" type="presParOf" srcId="{C381D3BC-C781-4612-8010-7B20D79013F9}" destId="{77717EF2-65B2-4470-B824-B52D37FDF1AD}" srcOrd="2" destOrd="0" presId="urn:microsoft.com/office/officeart/2005/8/layout/default"/>
    <dgm:cxn modelId="{F4CE9C1E-E54A-4B5A-9E1E-FD1EDEB8979C}" type="presParOf" srcId="{C381D3BC-C781-4612-8010-7B20D79013F9}" destId="{0E82190C-3035-476F-9D7B-0573A2921C85}" srcOrd="3" destOrd="0" presId="urn:microsoft.com/office/officeart/2005/8/layout/default"/>
    <dgm:cxn modelId="{2A03E466-AEED-4F88-BB81-D9CA65315770}" type="presParOf" srcId="{C381D3BC-C781-4612-8010-7B20D79013F9}" destId="{2282D14E-28E6-4F6C-8B82-1A651272AE99}" srcOrd="4" destOrd="0" presId="urn:microsoft.com/office/officeart/2005/8/layout/default"/>
    <dgm:cxn modelId="{E977E90C-9FC5-42D3-BB16-D560858F52DE}" type="presParOf" srcId="{C381D3BC-C781-4612-8010-7B20D79013F9}" destId="{2CC439E3-ED5A-4453-A9D3-4E75E083DA3F}" srcOrd="5" destOrd="0" presId="urn:microsoft.com/office/officeart/2005/8/layout/default"/>
    <dgm:cxn modelId="{8B115A4C-6B7B-4257-9D56-1E3EA5AF57BA}" type="presParOf" srcId="{C381D3BC-C781-4612-8010-7B20D79013F9}" destId="{7657DA60-2D67-4D2B-B33B-289757863A94}" srcOrd="6" destOrd="0" presId="urn:microsoft.com/office/officeart/2005/8/layout/default"/>
    <dgm:cxn modelId="{124756C3-0053-4AEC-82A0-62011A4D950F}" type="presParOf" srcId="{C381D3BC-C781-4612-8010-7B20D79013F9}" destId="{F93A5ACE-9253-4228-93B0-126E5B5B79AD}" srcOrd="7" destOrd="0" presId="urn:microsoft.com/office/officeart/2005/8/layout/default"/>
    <dgm:cxn modelId="{CD4A7F95-B216-4B67-B34A-6515B45810CE}" type="presParOf" srcId="{C381D3BC-C781-4612-8010-7B20D79013F9}" destId="{2608AC42-1C6A-453A-98B6-3509D9D3FB61}" srcOrd="8" destOrd="0" presId="urn:microsoft.com/office/officeart/2005/8/layout/default"/>
    <dgm:cxn modelId="{6734D380-2BF9-4601-9D07-E4C0678634EF}" type="presParOf" srcId="{C381D3BC-C781-4612-8010-7B20D79013F9}" destId="{B97DAC1B-B088-4A94-811D-14575E0826FC}" srcOrd="9" destOrd="0" presId="urn:microsoft.com/office/officeart/2005/8/layout/default"/>
    <dgm:cxn modelId="{9F8CDEE0-1920-47EA-AF99-8FA3394C2FE8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r>
            <a:rPr lang="en-US" b="0" i="0" u="none" dirty="0" smtClean="0"/>
            <a:t>BNC, COCA, MICASE, DIY</a:t>
          </a:r>
          <a:endParaRPr lang="en-US" b="0" i="0" u="none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endParaRPr lang="en-US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endParaRPr lang="en-US" dirty="0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7B4FE-F819-4C21-A640-1F967C7E7989}" type="presOf" srcId="{B25C3E2F-A6BC-430C-BC74-D4CE5DA298EC}" destId="{C381D3BC-C781-4612-8010-7B20D79013F9}" srcOrd="0" destOrd="0" presId="urn:microsoft.com/office/officeart/2005/8/layout/default"/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93AC3B3C-829B-4EAC-8FA2-F91C97CB214F}" type="presOf" srcId="{619E867F-BCCE-4DD9-B1D8-7B30095E0FBD}" destId="{77717EF2-65B2-4470-B824-B52D37FDF1AD}" srcOrd="0" destOrd="0" presId="urn:microsoft.com/office/officeart/2005/8/layout/default"/>
    <dgm:cxn modelId="{C2E9ABEB-BB80-49BA-9544-CCB2BC0E08BC}" type="presOf" srcId="{0602762B-1837-4ADA-96A0-0BC310E7CF5B}" destId="{2282D14E-28E6-4F6C-8B82-1A651272AE99}" srcOrd="0" destOrd="0" presId="urn:microsoft.com/office/officeart/2005/8/layout/default"/>
    <dgm:cxn modelId="{AC8B326D-CB64-481C-A61C-0F6A7D03FA3B}" type="presOf" srcId="{2265FED6-57EB-4FFC-B6CF-3EC582F69DA6}" destId="{6F6BAC8A-3E4A-49DB-B678-1F009DF4EF27}" srcOrd="0" destOrd="0" presId="urn:microsoft.com/office/officeart/2005/8/layout/default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D08206D5-5F9C-4D78-A354-C92984320B42}" type="presOf" srcId="{4C164E35-F2DE-4FA1-826D-8DDA9F81AF20}" destId="{2608AC42-1C6A-453A-98B6-3509D9D3FB61}" srcOrd="0" destOrd="0" presId="urn:microsoft.com/office/officeart/2005/8/layout/default"/>
    <dgm:cxn modelId="{B876FD11-F301-4BD6-8CE0-EEE2B073F171}" type="presOf" srcId="{5237F76D-780B-483F-B16B-A3BB3DCD96B4}" destId="{7657DA60-2D67-4D2B-B33B-289757863A94}" srcOrd="0" destOrd="0" presId="urn:microsoft.com/office/officeart/2005/8/layout/default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4F0C579E-7226-4302-9CED-8715957DA616}" type="presOf" srcId="{EDFC1EAC-FE92-4FE7-B96A-3B37151544C4}" destId="{EAE8CC3C-70E1-4080-8389-860B1092AF99}" srcOrd="0" destOrd="0" presId="urn:microsoft.com/office/officeart/2005/8/layout/default"/>
    <dgm:cxn modelId="{B980DEB5-9A4D-46B3-896F-4E51C539C8B9}" type="presParOf" srcId="{C381D3BC-C781-4612-8010-7B20D79013F9}" destId="{EAE8CC3C-70E1-4080-8389-860B1092AF99}" srcOrd="0" destOrd="0" presId="urn:microsoft.com/office/officeart/2005/8/layout/default"/>
    <dgm:cxn modelId="{FC5310EA-87E7-4906-8F12-8BCCF4F211E1}" type="presParOf" srcId="{C381D3BC-C781-4612-8010-7B20D79013F9}" destId="{D009D806-22A6-4229-8312-821A5711E59B}" srcOrd="1" destOrd="0" presId="urn:microsoft.com/office/officeart/2005/8/layout/default"/>
    <dgm:cxn modelId="{41DF28C3-1015-4599-8F73-D867D3671F19}" type="presParOf" srcId="{C381D3BC-C781-4612-8010-7B20D79013F9}" destId="{77717EF2-65B2-4470-B824-B52D37FDF1AD}" srcOrd="2" destOrd="0" presId="urn:microsoft.com/office/officeart/2005/8/layout/default"/>
    <dgm:cxn modelId="{AFC5B094-58EA-41E0-A1DF-10E55311C703}" type="presParOf" srcId="{C381D3BC-C781-4612-8010-7B20D79013F9}" destId="{0E82190C-3035-476F-9D7B-0573A2921C85}" srcOrd="3" destOrd="0" presId="urn:microsoft.com/office/officeart/2005/8/layout/default"/>
    <dgm:cxn modelId="{7E123D69-A141-4202-879E-08C869D44138}" type="presParOf" srcId="{C381D3BC-C781-4612-8010-7B20D79013F9}" destId="{2282D14E-28E6-4F6C-8B82-1A651272AE99}" srcOrd="4" destOrd="0" presId="urn:microsoft.com/office/officeart/2005/8/layout/default"/>
    <dgm:cxn modelId="{66C6335E-67DD-4ABA-9E97-96DC2E0A0226}" type="presParOf" srcId="{C381D3BC-C781-4612-8010-7B20D79013F9}" destId="{2CC439E3-ED5A-4453-A9D3-4E75E083DA3F}" srcOrd="5" destOrd="0" presId="urn:microsoft.com/office/officeart/2005/8/layout/default"/>
    <dgm:cxn modelId="{85659BF7-1D07-40FD-AE7C-011B9D94E8D8}" type="presParOf" srcId="{C381D3BC-C781-4612-8010-7B20D79013F9}" destId="{7657DA60-2D67-4D2B-B33B-289757863A94}" srcOrd="6" destOrd="0" presId="urn:microsoft.com/office/officeart/2005/8/layout/default"/>
    <dgm:cxn modelId="{EE2CDD1C-8E54-4131-9399-29C7056C46AF}" type="presParOf" srcId="{C381D3BC-C781-4612-8010-7B20D79013F9}" destId="{F93A5ACE-9253-4228-93B0-126E5B5B79AD}" srcOrd="7" destOrd="0" presId="urn:microsoft.com/office/officeart/2005/8/layout/default"/>
    <dgm:cxn modelId="{4827D41F-5BF9-4318-B0C6-EA91F25277CE}" type="presParOf" srcId="{C381D3BC-C781-4612-8010-7B20D79013F9}" destId="{2608AC42-1C6A-453A-98B6-3509D9D3FB61}" srcOrd="8" destOrd="0" presId="urn:microsoft.com/office/officeart/2005/8/layout/default"/>
    <dgm:cxn modelId="{DE8762CD-BC34-440E-A91B-D4650247CA43}" type="presParOf" srcId="{C381D3BC-C781-4612-8010-7B20D79013F9}" destId="{B97DAC1B-B088-4A94-811D-14575E0826FC}" srcOrd="9" destOrd="0" presId="urn:microsoft.com/office/officeart/2005/8/layout/default"/>
    <dgm:cxn modelId="{9F118906-DBD0-4E48-A195-9F8CCC44E0C8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r>
            <a:rPr lang="en-US" b="0" i="0" dirty="0" smtClean="0"/>
            <a:t>BNC, COCA, MICASE, DIY corpus</a:t>
          </a:r>
          <a:endParaRPr lang="en-US" b="0" i="0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r>
            <a:rPr lang="en-US" dirty="0" err="1" smtClean="0"/>
            <a:t>AntConc</a:t>
          </a:r>
          <a:r>
            <a:rPr lang="en-US" dirty="0" smtClean="0"/>
            <a:t>, </a:t>
          </a:r>
          <a:r>
            <a:rPr lang="en-US" dirty="0" err="1" smtClean="0"/>
            <a:t>KeyBNC</a:t>
          </a:r>
          <a:r>
            <a:rPr lang="en-US" dirty="0" smtClean="0"/>
            <a:t>, </a:t>
          </a:r>
          <a:r>
            <a:rPr lang="en-US" dirty="0" err="1" smtClean="0"/>
            <a:t>WordSmith</a:t>
          </a:r>
          <a:r>
            <a:rPr lang="en-US" dirty="0" smtClean="0"/>
            <a:t>, </a:t>
          </a:r>
          <a:r>
            <a:rPr lang="en-US" dirty="0" err="1" smtClean="0"/>
            <a:t>Wmatrix</a:t>
          </a:r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r>
            <a:rPr lang="en-US" dirty="0" err="1" smtClean="0"/>
            <a:t>TagAnt</a:t>
          </a:r>
          <a:r>
            <a:rPr lang="en-US" dirty="0" smtClean="0"/>
            <a:t>, CLAWS, </a:t>
          </a:r>
          <a:r>
            <a:rPr lang="en-US" dirty="0" err="1" smtClean="0"/>
            <a:t>Wmatrix</a:t>
          </a:r>
          <a:r>
            <a:rPr lang="en-US" dirty="0" smtClean="0"/>
            <a:t>-semantic tagger</a:t>
          </a:r>
          <a:endParaRPr lang="en-US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r>
            <a:rPr lang="en-US" dirty="0" smtClean="0"/>
            <a:t>Google Books </a:t>
          </a:r>
          <a:r>
            <a:rPr lang="en-US" dirty="0" err="1" smtClean="0"/>
            <a:t>Ngram</a:t>
          </a:r>
          <a:r>
            <a:rPr lang="en-US" dirty="0" smtClean="0"/>
            <a:t> Viewer</a:t>
          </a:r>
          <a:endParaRPr lang="en-US" dirty="0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r>
            <a:rPr lang="en-US" dirty="0" err="1" smtClean="0"/>
            <a:t>AntWordProfiler</a:t>
          </a:r>
          <a:r>
            <a:rPr lang="en-US" dirty="0" smtClean="0"/>
            <a:t>, Range(AWL, GSLs)</a:t>
          </a:r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DB52BF-B90B-4DAB-93A8-8B13FBF5BBE6}" type="presOf" srcId="{5237F76D-780B-483F-B16B-A3BB3DCD96B4}" destId="{7657DA60-2D67-4D2B-B33B-289757863A94}" srcOrd="0" destOrd="0" presId="urn:microsoft.com/office/officeart/2005/8/layout/default"/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F45231ED-F950-41CD-8C5C-72A5F7102767}" type="presOf" srcId="{0602762B-1837-4ADA-96A0-0BC310E7CF5B}" destId="{2282D14E-28E6-4F6C-8B82-1A651272AE99}" srcOrd="0" destOrd="0" presId="urn:microsoft.com/office/officeart/2005/8/layout/default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A319892C-F1D7-40B1-8821-90792092B2AF}" type="presOf" srcId="{B25C3E2F-A6BC-430C-BC74-D4CE5DA298EC}" destId="{C381D3BC-C781-4612-8010-7B20D79013F9}" srcOrd="0" destOrd="0" presId="urn:microsoft.com/office/officeart/2005/8/layout/default"/>
    <dgm:cxn modelId="{224EA411-9374-432F-AC9B-AA17FCB4A3E8}" type="presOf" srcId="{EDFC1EAC-FE92-4FE7-B96A-3B37151544C4}" destId="{EAE8CC3C-70E1-4080-8389-860B1092AF99}" srcOrd="0" destOrd="0" presId="urn:microsoft.com/office/officeart/2005/8/layout/default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52879BF6-AA15-40BA-9BEB-A72B26E9972E}" type="presOf" srcId="{4C164E35-F2DE-4FA1-826D-8DDA9F81AF20}" destId="{2608AC42-1C6A-453A-98B6-3509D9D3FB61}" srcOrd="0" destOrd="0" presId="urn:microsoft.com/office/officeart/2005/8/layout/default"/>
    <dgm:cxn modelId="{73823720-69F6-4976-AFD5-80FBE0CC48CC}" type="presOf" srcId="{619E867F-BCCE-4DD9-B1D8-7B30095E0FBD}" destId="{77717EF2-65B2-4470-B824-B52D37FDF1AD}" srcOrd="0" destOrd="0" presId="urn:microsoft.com/office/officeart/2005/8/layout/default"/>
    <dgm:cxn modelId="{0583F787-601C-4F3B-B486-B0DF7CDDB4AE}" type="presOf" srcId="{2265FED6-57EB-4FFC-B6CF-3EC582F69DA6}" destId="{6F6BAC8A-3E4A-49DB-B678-1F009DF4EF27}" srcOrd="0" destOrd="0" presId="urn:microsoft.com/office/officeart/2005/8/layout/default"/>
    <dgm:cxn modelId="{CE6097B6-D5C9-4FE8-B203-54C4D012EB6D}" type="presParOf" srcId="{C381D3BC-C781-4612-8010-7B20D79013F9}" destId="{EAE8CC3C-70E1-4080-8389-860B1092AF99}" srcOrd="0" destOrd="0" presId="urn:microsoft.com/office/officeart/2005/8/layout/default"/>
    <dgm:cxn modelId="{9FEE2572-DEFC-4495-99EA-4A6CDE410747}" type="presParOf" srcId="{C381D3BC-C781-4612-8010-7B20D79013F9}" destId="{D009D806-22A6-4229-8312-821A5711E59B}" srcOrd="1" destOrd="0" presId="urn:microsoft.com/office/officeart/2005/8/layout/default"/>
    <dgm:cxn modelId="{9D195A8B-2208-4593-932B-DB7641DAE4E2}" type="presParOf" srcId="{C381D3BC-C781-4612-8010-7B20D79013F9}" destId="{77717EF2-65B2-4470-B824-B52D37FDF1AD}" srcOrd="2" destOrd="0" presId="urn:microsoft.com/office/officeart/2005/8/layout/default"/>
    <dgm:cxn modelId="{CF021C1B-8E14-477F-B826-564FD847B14D}" type="presParOf" srcId="{C381D3BC-C781-4612-8010-7B20D79013F9}" destId="{0E82190C-3035-476F-9D7B-0573A2921C85}" srcOrd="3" destOrd="0" presId="urn:microsoft.com/office/officeart/2005/8/layout/default"/>
    <dgm:cxn modelId="{9017E744-CBAF-4308-BCDC-64F74FAB341C}" type="presParOf" srcId="{C381D3BC-C781-4612-8010-7B20D79013F9}" destId="{2282D14E-28E6-4F6C-8B82-1A651272AE99}" srcOrd="4" destOrd="0" presId="urn:microsoft.com/office/officeart/2005/8/layout/default"/>
    <dgm:cxn modelId="{65ECB5C5-A9C5-414A-8A07-1D4FCCDF97E2}" type="presParOf" srcId="{C381D3BC-C781-4612-8010-7B20D79013F9}" destId="{2CC439E3-ED5A-4453-A9D3-4E75E083DA3F}" srcOrd="5" destOrd="0" presId="urn:microsoft.com/office/officeart/2005/8/layout/default"/>
    <dgm:cxn modelId="{EAB243C3-C474-4430-BCB4-45BC9DEF273D}" type="presParOf" srcId="{C381D3BC-C781-4612-8010-7B20D79013F9}" destId="{7657DA60-2D67-4D2B-B33B-289757863A94}" srcOrd="6" destOrd="0" presId="urn:microsoft.com/office/officeart/2005/8/layout/default"/>
    <dgm:cxn modelId="{ECB15CD5-0981-48FF-A399-F170BFAF4877}" type="presParOf" srcId="{C381D3BC-C781-4612-8010-7B20D79013F9}" destId="{F93A5ACE-9253-4228-93B0-126E5B5B79AD}" srcOrd="7" destOrd="0" presId="urn:microsoft.com/office/officeart/2005/8/layout/default"/>
    <dgm:cxn modelId="{397275CF-8B06-4757-A696-FC5A11CB6775}" type="presParOf" srcId="{C381D3BC-C781-4612-8010-7B20D79013F9}" destId="{2608AC42-1C6A-453A-98B6-3509D9D3FB61}" srcOrd="8" destOrd="0" presId="urn:microsoft.com/office/officeart/2005/8/layout/default"/>
    <dgm:cxn modelId="{B96D8873-95F8-4926-B53C-E075C6AE4186}" type="presParOf" srcId="{C381D3BC-C781-4612-8010-7B20D79013F9}" destId="{B97DAC1B-B088-4A94-811D-14575E0826FC}" srcOrd="9" destOrd="0" presId="urn:microsoft.com/office/officeart/2005/8/layout/default"/>
    <dgm:cxn modelId="{59B6F0D8-0F59-47B1-B090-9E784151872F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r>
            <a:rPr lang="en-US" dirty="0" smtClean="0"/>
            <a:t>COCA</a:t>
          </a:r>
          <a:endParaRPr lang="en-US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endParaRPr lang="en-US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endParaRPr lang="en-US" dirty="0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40D23-D321-4C24-B246-7EE74DAA836E}" type="presOf" srcId="{2265FED6-57EB-4FFC-B6CF-3EC582F69DA6}" destId="{6F6BAC8A-3E4A-49DB-B678-1F009DF4EF27}" srcOrd="0" destOrd="0" presId="urn:microsoft.com/office/officeart/2005/8/layout/default"/>
    <dgm:cxn modelId="{55A475B3-B998-4F02-9AA4-2565AD4131E0}" type="presOf" srcId="{EDFC1EAC-FE92-4FE7-B96A-3B37151544C4}" destId="{EAE8CC3C-70E1-4080-8389-860B1092AF99}" srcOrd="0" destOrd="0" presId="urn:microsoft.com/office/officeart/2005/8/layout/default"/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D1285694-1E28-4227-AA2B-48BB11F84929}" type="presOf" srcId="{619E867F-BCCE-4DD9-B1D8-7B30095E0FBD}" destId="{77717EF2-65B2-4470-B824-B52D37FDF1AD}" srcOrd="0" destOrd="0" presId="urn:microsoft.com/office/officeart/2005/8/layout/default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192FABCC-0DD2-46DB-9AEB-F17A4C0EAD66}" type="presOf" srcId="{0602762B-1837-4ADA-96A0-0BC310E7CF5B}" destId="{2282D14E-28E6-4F6C-8B82-1A651272AE99}" srcOrd="0" destOrd="0" presId="urn:microsoft.com/office/officeart/2005/8/layout/default"/>
    <dgm:cxn modelId="{BF1EFD89-6C03-45BF-92A2-4FE5788A8A28}" type="presOf" srcId="{5237F76D-780B-483F-B16B-A3BB3DCD96B4}" destId="{7657DA60-2D67-4D2B-B33B-289757863A94}" srcOrd="0" destOrd="0" presId="urn:microsoft.com/office/officeart/2005/8/layout/default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AAE232A2-613E-4F6E-B9B5-E49A154D543F}" type="presOf" srcId="{B25C3E2F-A6BC-430C-BC74-D4CE5DA298EC}" destId="{C381D3BC-C781-4612-8010-7B20D79013F9}" srcOrd="0" destOrd="0" presId="urn:microsoft.com/office/officeart/2005/8/layout/default"/>
    <dgm:cxn modelId="{975E922B-813F-4C08-94CB-71848C9D43FF}" type="presOf" srcId="{4C164E35-F2DE-4FA1-826D-8DDA9F81AF20}" destId="{2608AC42-1C6A-453A-98B6-3509D9D3FB61}" srcOrd="0" destOrd="0" presId="urn:microsoft.com/office/officeart/2005/8/layout/default"/>
    <dgm:cxn modelId="{15E87189-AD90-468D-8157-E448F10B7FD8}" type="presParOf" srcId="{C381D3BC-C781-4612-8010-7B20D79013F9}" destId="{EAE8CC3C-70E1-4080-8389-860B1092AF99}" srcOrd="0" destOrd="0" presId="urn:microsoft.com/office/officeart/2005/8/layout/default"/>
    <dgm:cxn modelId="{5DC80F30-BC0B-45E3-9D0E-C7B068FE8D89}" type="presParOf" srcId="{C381D3BC-C781-4612-8010-7B20D79013F9}" destId="{D009D806-22A6-4229-8312-821A5711E59B}" srcOrd="1" destOrd="0" presId="urn:microsoft.com/office/officeart/2005/8/layout/default"/>
    <dgm:cxn modelId="{B3331C00-DFD5-4F60-A5F3-2D69A24732E6}" type="presParOf" srcId="{C381D3BC-C781-4612-8010-7B20D79013F9}" destId="{77717EF2-65B2-4470-B824-B52D37FDF1AD}" srcOrd="2" destOrd="0" presId="urn:microsoft.com/office/officeart/2005/8/layout/default"/>
    <dgm:cxn modelId="{D176C3A6-3E31-4646-A6EA-B716631D4D66}" type="presParOf" srcId="{C381D3BC-C781-4612-8010-7B20D79013F9}" destId="{0E82190C-3035-476F-9D7B-0573A2921C85}" srcOrd="3" destOrd="0" presId="urn:microsoft.com/office/officeart/2005/8/layout/default"/>
    <dgm:cxn modelId="{7E3222B8-6CA2-4242-BAA7-399AC17DDB18}" type="presParOf" srcId="{C381D3BC-C781-4612-8010-7B20D79013F9}" destId="{2282D14E-28E6-4F6C-8B82-1A651272AE99}" srcOrd="4" destOrd="0" presId="urn:microsoft.com/office/officeart/2005/8/layout/default"/>
    <dgm:cxn modelId="{7A7B18A1-82D1-4E78-9310-F676804397B9}" type="presParOf" srcId="{C381D3BC-C781-4612-8010-7B20D79013F9}" destId="{2CC439E3-ED5A-4453-A9D3-4E75E083DA3F}" srcOrd="5" destOrd="0" presId="urn:microsoft.com/office/officeart/2005/8/layout/default"/>
    <dgm:cxn modelId="{C8FE81BC-4274-4376-8B99-3C04360EB6CC}" type="presParOf" srcId="{C381D3BC-C781-4612-8010-7B20D79013F9}" destId="{7657DA60-2D67-4D2B-B33B-289757863A94}" srcOrd="6" destOrd="0" presId="urn:microsoft.com/office/officeart/2005/8/layout/default"/>
    <dgm:cxn modelId="{9228FFCD-CB34-48B3-A9C7-F6486FCB5B7A}" type="presParOf" srcId="{C381D3BC-C781-4612-8010-7B20D79013F9}" destId="{F93A5ACE-9253-4228-93B0-126E5B5B79AD}" srcOrd="7" destOrd="0" presId="urn:microsoft.com/office/officeart/2005/8/layout/default"/>
    <dgm:cxn modelId="{0E42F2E9-5B88-4C8A-B980-17C178FCE264}" type="presParOf" srcId="{C381D3BC-C781-4612-8010-7B20D79013F9}" destId="{2608AC42-1C6A-453A-98B6-3509D9D3FB61}" srcOrd="8" destOrd="0" presId="urn:microsoft.com/office/officeart/2005/8/layout/default"/>
    <dgm:cxn modelId="{C2A5854B-082A-4C41-A880-C678D30BCB91}" type="presParOf" srcId="{C381D3BC-C781-4612-8010-7B20D79013F9}" destId="{B97DAC1B-B088-4A94-811D-14575E0826FC}" srcOrd="9" destOrd="0" presId="urn:microsoft.com/office/officeart/2005/8/layout/default"/>
    <dgm:cxn modelId="{1FF5FB00-9005-4862-BB01-2DB41D6E7FED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endParaRPr lang="en-US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r>
            <a:rPr lang="en-US" dirty="0" err="1" smtClean="0"/>
            <a:t>AntConc</a:t>
          </a:r>
          <a:r>
            <a:rPr lang="en-US" dirty="0" smtClean="0"/>
            <a:t>, </a:t>
          </a:r>
          <a:r>
            <a:rPr lang="en-US" dirty="0" err="1" smtClean="0"/>
            <a:t>KeyBNC</a:t>
          </a:r>
          <a:r>
            <a:rPr lang="en-US" dirty="0" smtClean="0"/>
            <a:t>, </a:t>
          </a:r>
          <a:r>
            <a:rPr lang="en-US" dirty="0" err="1" smtClean="0"/>
            <a:t>WordSmith</a:t>
          </a:r>
          <a:r>
            <a:rPr lang="en-US" dirty="0" smtClean="0"/>
            <a:t>, </a:t>
          </a:r>
          <a:r>
            <a:rPr lang="en-US" dirty="0" err="1" smtClean="0"/>
            <a:t>Wmatrix</a:t>
          </a:r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endParaRPr lang="en-US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endParaRPr lang="en-US" dirty="0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i="1" dirty="0" smtClean="0"/>
            <a:t>Word frequency lists</a:t>
          </a:r>
          <a:br>
            <a:rPr lang="en-US" i="1" dirty="0" smtClean="0"/>
          </a:br>
          <a:r>
            <a:rPr lang="en-US" i="1" dirty="0" smtClean="0"/>
            <a:t>concordances</a:t>
          </a:r>
          <a:br>
            <a:rPr lang="en-US" i="1" dirty="0" smtClean="0"/>
          </a:br>
          <a:r>
            <a:rPr lang="en-US" i="1" dirty="0" smtClean="0"/>
            <a:t>collocations</a:t>
          </a:r>
          <a:br>
            <a:rPr lang="en-US" i="1" dirty="0" smtClean="0"/>
          </a:br>
          <a:r>
            <a:rPr lang="en-US" i="1" dirty="0" smtClean="0"/>
            <a:t>clusters</a:t>
          </a:r>
          <a:br>
            <a:rPr lang="en-US" i="1" dirty="0" smtClean="0"/>
          </a:br>
          <a:r>
            <a:rPr lang="en-US" i="1" dirty="0" smtClean="0"/>
            <a:t>keywords</a:t>
          </a:r>
          <a:endParaRPr lang="en-US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036F6-990B-4CEB-B492-A36AA285D5AA}" type="presOf" srcId="{619E867F-BCCE-4DD9-B1D8-7B30095E0FBD}" destId="{77717EF2-65B2-4470-B824-B52D37FDF1AD}" srcOrd="0" destOrd="0" presId="urn:microsoft.com/office/officeart/2005/8/layout/default"/>
    <dgm:cxn modelId="{B10645C8-B37C-4CDE-8E40-3806A7ED76EA}" type="presOf" srcId="{EDFC1EAC-FE92-4FE7-B96A-3B37151544C4}" destId="{EAE8CC3C-70E1-4080-8389-860B1092AF99}" srcOrd="0" destOrd="0" presId="urn:microsoft.com/office/officeart/2005/8/layout/default"/>
    <dgm:cxn modelId="{1C19C4DC-65E1-498E-ACA7-59B3C05BFE4E}" type="presOf" srcId="{5237F76D-780B-483F-B16B-A3BB3DCD96B4}" destId="{7657DA60-2D67-4D2B-B33B-289757863A94}" srcOrd="0" destOrd="0" presId="urn:microsoft.com/office/officeart/2005/8/layout/default"/>
    <dgm:cxn modelId="{82137400-4F03-4366-86AB-52A49C084599}" type="presOf" srcId="{4C164E35-F2DE-4FA1-826D-8DDA9F81AF20}" destId="{2608AC42-1C6A-453A-98B6-3509D9D3FB61}" srcOrd="0" destOrd="0" presId="urn:microsoft.com/office/officeart/2005/8/layout/default"/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6D67D0C7-D6D6-4BFC-8E88-E888016302DE}" type="presOf" srcId="{2265FED6-57EB-4FFC-B6CF-3EC582F69DA6}" destId="{6F6BAC8A-3E4A-49DB-B678-1F009DF4EF27}" srcOrd="0" destOrd="0" presId="urn:microsoft.com/office/officeart/2005/8/layout/default"/>
    <dgm:cxn modelId="{A14E9379-8321-48A7-9802-98596B6A12D1}" type="presOf" srcId="{0602762B-1837-4ADA-96A0-0BC310E7CF5B}" destId="{2282D14E-28E6-4F6C-8B82-1A651272AE99}" srcOrd="0" destOrd="0" presId="urn:microsoft.com/office/officeart/2005/8/layout/default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8AD3D373-AA68-45F7-BF38-1ED366981B59}" type="presOf" srcId="{B25C3E2F-A6BC-430C-BC74-D4CE5DA298EC}" destId="{C381D3BC-C781-4612-8010-7B20D79013F9}" srcOrd="0" destOrd="0" presId="urn:microsoft.com/office/officeart/2005/8/layout/default"/>
    <dgm:cxn modelId="{31AA1B94-38AE-453B-8983-B08435846EBB}" type="presParOf" srcId="{C381D3BC-C781-4612-8010-7B20D79013F9}" destId="{EAE8CC3C-70E1-4080-8389-860B1092AF99}" srcOrd="0" destOrd="0" presId="urn:microsoft.com/office/officeart/2005/8/layout/default"/>
    <dgm:cxn modelId="{AE3F064E-7C63-4A50-9160-984C44E279BF}" type="presParOf" srcId="{C381D3BC-C781-4612-8010-7B20D79013F9}" destId="{D009D806-22A6-4229-8312-821A5711E59B}" srcOrd="1" destOrd="0" presId="urn:microsoft.com/office/officeart/2005/8/layout/default"/>
    <dgm:cxn modelId="{6E0DB2F2-3D62-409C-BC09-5CF4DA16BE58}" type="presParOf" srcId="{C381D3BC-C781-4612-8010-7B20D79013F9}" destId="{77717EF2-65B2-4470-B824-B52D37FDF1AD}" srcOrd="2" destOrd="0" presId="urn:microsoft.com/office/officeart/2005/8/layout/default"/>
    <dgm:cxn modelId="{DE4D2BA9-405F-4D39-BA66-756221B40818}" type="presParOf" srcId="{C381D3BC-C781-4612-8010-7B20D79013F9}" destId="{0E82190C-3035-476F-9D7B-0573A2921C85}" srcOrd="3" destOrd="0" presId="urn:microsoft.com/office/officeart/2005/8/layout/default"/>
    <dgm:cxn modelId="{A2D1D1B7-E817-46D2-AA46-AEBE777443F4}" type="presParOf" srcId="{C381D3BC-C781-4612-8010-7B20D79013F9}" destId="{2282D14E-28E6-4F6C-8B82-1A651272AE99}" srcOrd="4" destOrd="0" presId="urn:microsoft.com/office/officeart/2005/8/layout/default"/>
    <dgm:cxn modelId="{8B6BBE1C-C70D-4835-9438-993F0001F313}" type="presParOf" srcId="{C381D3BC-C781-4612-8010-7B20D79013F9}" destId="{2CC439E3-ED5A-4453-A9D3-4E75E083DA3F}" srcOrd="5" destOrd="0" presId="urn:microsoft.com/office/officeart/2005/8/layout/default"/>
    <dgm:cxn modelId="{D2EE3D1B-E367-47C9-96E0-2D1284928F1B}" type="presParOf" srcId="{C381D3BC-C781-4612-8010-7B20D79013F9}" destId="{7657DA60-2D67-4D2B-B33B-289757863A94}" srcOrd="6" destOrd="0" presId="urn:microsoft.com/office/officeart/2005/8/layout/default"/>
    <dgm:cxn modelId="{006632D8-33B4-4577-85E4-C8A7101B9B68}" type="presParOf" srcId="{C381D3BC-C781-4612-8010-7B20D79013F9}" destId="{F93A5ACE-9253-4228-93B0-126E5B5B79AD}" srcOrd="7" destOrd="0" presId="urn:microsoft.com/office/officeart/2005/8/layout/default"/>
    <dgm:cxn modelId="{A17785BE-D998-482F-93A2-773BFF8BAEE0}" type="presParOf" srcId="{C381D3BC-C781-4612-8010-7B20D79013F9}" destId="{2608AC42-1C6A-453A-98B6-3509D9D3FB61}" srcOrd="8" destOrd="0" presId="urn:microsoft.com/office/officeart/2005/8/layout/default"/>
    <dgm:cxn modelId="{61290D9D-35FF-4B6F-8DDE-B532F2C33C89}" type="presParOf" srcId="{C381D3BC-C781-4612-8010-7B20D79013F9}" destId="{B97DAC1B-B088-4A94-811D-14575E0826FC}" srcOrd="9" destOrd="0" presId="urn:microsoft.com/office/officeart/2005/8/layout/default"/>
    <dgm:cxn modelId="{AF62C8B3-5860-457B-AC2B-095FE7D9BE28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endParaRPr lang="en-US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r>
            <a:rPr lang="en-US" dirty="0" err="1" smtClean="0"/>
            <a:t>TagAnt</a:t>
          </a:r>
          <a:r>
            <a:rPr lang="en-US" dirty="0" smtClean="0"/>
            <a:t>, CLAWS, USAS</a:t>
          </a:r>
          <a:endParaRPr lang="en-US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endParaRPr lang="en-US" dirty="0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F247750E-2EB6-46DF-A6D3-B6D002E82B80}" type="presOf" srcId="{EDFC1EAC-FE92-4FE7-B96A-3B37151544C4}" destId="{EAE8CC3C-70E1-4080-8389-860B1092AF99}" srcOrd="0" destOrd="0" presId="urn:microsoft.com/office/officeart/2005/8/layout/default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D6F986C7-34B6-40F1-9A00-33C5B6846C1E}" type="presOf" srcId="{4C164E35-F2DE-4FA1-826D-8DDA9F81AF20}" destId="{2608AC42-1C6A-453A-98B6-3509D9D3FB61}" srcOrd="0" destOrd="0" presId="urn:microsoft.com/office/officeart/2005/8/layout/default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448DEE66-C793-4B5A-9AEC-D4C3A9D3DECE}" type="presOf" srcId="{0602762B-1837-4ADA-96A0-0BC310E7CF5B}" destId="{2282D14E-28E6-4F6C-8B82-1A651272AE99}" srcOrd="0" destOrd="0" presId="urn:microsoft.com/office/officeart/2005/8/layout/default"/>
    <dgm:cxn modelId="{99D0F43A-5766-4823-85C5-E88F6B068CB9}" type="presOf" srcId="{2265FED6-57EB-4FFC-B6CF-3EC582F69DA6}" destId="{6F6BAC8A-3E4A-49DB-B678-1F009DF4EF27}" srcOrd="0" destOrd="0" presId="urn:microsoft.com/office/officeart/2005/8/layout/default"/>
    <dgm:cxn modelId="{77B2199E-8D1F-422B-91D6-A154370D0606}" type="presOf" srcId="{5237F76D-780B-483F-B16B-A3BB3DCD96B4}" destId="{7657DA60-2D67-4D2B-B33B-289757863A94}" srcOrd="0" destOrd="0" presId="urn:microsoft.com/office/officeart/2005/8/layout/default"/>
    <dgm:cxn modelId="{3F066B5A-D49B-479A-A744-9D80C028B683}" type="presOf" srcId="{B25C3E2F-A6BC-430C-BC74-D4CE5DA298EC}" destId="{C381D3BC-C781-4612-8010-7B20D79013F9}" srcOrd="0" destOrd="0" presId="urn:microsoft.com/office/officeart/2005/8/layout/default"/>
    <dgm:cxn modelId="{369DAE96-14AD-41FC-8FC2-D7C88DD540D7}" type="presOf" srcId="{619E867F-BCCE-4DD9-B1D8-7B30095E0FBD}" destId="{77717EF2-65B2-4470-B824-B52D37FDF1AD}" srcOrd="0" destOrd="0" presId="urn:microsoft.com/office/officeart/2005/8/layout/default"/>
    <dgm:cxn modelId="{DBD4FE7E-986C-4390-B090-C981829C701F}" type="presParOf" srcId="{C381D3BC-C781-4612-8010-7B20D79013F9}" destId="{EAE8CC3C-70E1-4080-8389-860B1092AF99}" srcOrd="0" destOrd="0" presId="urn:microsoft.com/office/officeart/2005/8/layout/default"/>
    <dgm:cxn modelId="{E1509C8D-BBA4-4A81-B636-1247D992F576}" type="presParOf" srcId="{C381D3BC-C781-4612-8010-7B20D79013F9}" destId="{D009D806-22A6-4229-8312-821A5711E59B}" srcOrd="1" destOrd="0" presId="urn:microsoft.com/office/officeart/2005/8/layout/default"/>
    <dgm:cxn modelId="{9FD91CCB-0A13-4058-BD84-040332FCBEA8}" type="presParOf" srcId="{C381D3BC-C781-4612-8010-7B20D79013F9}" destId="{77717EF2-65B2-4470-B824-B52D37FDF1AD}" srcOrd="2" destOrd="0" presId="urn:microsoft.com/office/officeart/2005/8/layout/default"/>
    <dgm:cxn modelId="{911D4E27-E54A-4A6D-955E-74F8E593B53C}" type="presParOf" srcId="{C381D3BC-C781-4612-8010-7B20D79013F9}" destId="{0E82190C-3035-476F-9D7B-0573A2921C85}" srcOrd="3" destOrd="0" presId="urn:microsoft.com/office/officeart/2005/8/layout/default"/>
    <dgm:cxn modelId="{44715AC8-2F92-4252-B68B-2E7AF19C9229}" type="presParOf" srcId="{C381D3BC-C781-4612-8010-7B20D79013F9}" destId="{2282D14E-28E6-4F6C-8B82-1A651272AE99}" srcOrd="4" destOrd="0" presId="urn:microsoft.com/office/officeart/2005/8/layout/default"/>
    <dgm:cxn modelId="{E4D98B63-D585-4EB0-AF53-0E6A35920DA4}" type="presParOf" srcId="{C381D3BC-C781-4612-8010-7B20D79013F9}" destId="{2CC439E3-ED5A-4453-A9D3-4E75E083DA3F}" srcOrd="5" destOrd="0" presId="urn:microsoft.com/office/officeart/2005/8/layout/default"/>
    <dgm:cxn modelId="{FA9810AF-D0BB-4C0F-84E5-3035A0E30873}" type="presParOf" srcId="{C381D3BC-C781-4612-8010-7B20D79013F9}" destId="{7657DA60-2D67-4D2B-B33B-289757863A94}" srcOrd="6" destOrd="0" presId="urn:microsoft.com/office/officeart/2005/8/layout/default"/>
    <dgm:cxn modelId="{327164B6-27EA-4D42-82DC-3FB4F8AF1B06}" type="presParOf" srcId="{C381D3BC-C781-4612-8010-7B20D79013F9}" destId="{F93A5ACE-9253-4228-93B0-126E5B5B79AD}" srcOrd="7" destOrd="0" presId="urn:microsoft.com/office/officeart/2005/8/layout/default"/>
    <dgm:cxn modelId="{154A8097-3E2F-42D9-B69B-DB20D19D57ED}" type="presParOf" srcId="{C381D3BC-C781-4612-8010-7B20D79013F9}" destId="{2608AC42-1C6A-453A-98B6-3509D9D3FB61}" srcOrd="8" destOrd="0" presId="urn:microsoft.com/office/officeart/2005/8/layout/default"/>
    <dgm:cxn modelId="{B049EC09-8B12-45D5-83B9-7D8E95F737EF}" type="presParOf" srcId="{C381D3BC-C781-4612-8010-7B20D79013F9}" destId="{B97DAC1B-B088-4A94-811D-14575E0826FC}" srcOrd="9" destOrd="0" presId="urn:microsoft.com/office/officeart/2005/8/layout/default"/>
    <dgm:cxn modelId="{A87AD914-E1CA-4F9C-9399-004EF58ADEAC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endParaRPr lang="en-US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endParaRPr lang="en-US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r>
            <a:rPr lang="en-US" dirty="0" smtClean="0"/>
            <a:t>Google Books </a:t>
          </a:r>
          <a:r>
            <a:rPr lang="en-US" dirty="0" err="1" smtClean="0"/>
            <a:t>Ngram</a:t>
          </a:r>
          <a:r>
            <a:rPr lang="en-US" dirty="0" smtClean="0"/>
            <a:t> Viewer</a:t>
          </a:r>
          <a:endParaRPr lang="en-US" dirty="0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99B14-56C8-4479-B34F-C809A04FB542}" type="presOf" srcId="{4C164E35-F2DE-4FA1-826D-8DDA9F81AF20}" destId="{2608AC42-1C6A-453A-98B6-3509D9D3FB61}" srcOrd="0" destOrd="0" presId="urn:microsoft.com/office/officeart/2005/8/layout/default"/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E9754700-FCAE-498E-AAC9-FE9EE729B686}" type="presOf" srcId="{EDFC1EAC-FE92-4FE7-B96A-3B37151544C4}" destId="{EAE8CC3C-70E1-4080-8389-860B1092AF99}" srcOrd="0" destOrd="0" presId="urn:microsoft.com/office/officeart/2005/8/layout/default"/>
    <dgm:cxn modelId="{6B0E0C11-513F-476A-ABB3-0785093668C4}" type="presOf" srcId="{2265FED6-57EB-4FFC-B6CF-3EC582F69DA6}" destId="{6F6BAC8A-3E4A-49DB-B678-1F009DF4EF27}" srcOrd="0" destOrd="0" presId="urn:microsoft.com/office/officeart/2005/8/layout/default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9B5CCAB2-3EFB-4F05-81AE-3AB8A82A8F77}" type="presOf" srcId="{B25C3E2F-A6BC-430C-BC74-D4CE5DA298EC}" destId="{C381D3BC-C781-4612-8010-7B20D79013F9}" srcOrd="0" destOrd="0" presId="urn:microsoft.com/office/officeart/2005/8/layout/default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D15F86FD-00D9-4AC9-8D7F-AD3837AF1E45}" type="presOf" srcId="{5237F76D-780B-483F-B16B-A3BB3DCD96B4}" destId="{7657DA60-2D67-4D2B-B33B-289757863A94}" srcOrd="0" destOrd="0" presId="urn:microsoft.com/office/officeart/2005/8/layout/default"/>
    <dgm:cxn modelId="{6BDAB97B-52BA-408E-850B-219C85CD358F}" type="presOf" srcId="{0602762B-1837-4ADA-96A0-0BC310E7CF5B}" destId="{2282D14E-28E6-4F6C-8B82-1A651272AE99}" srcOrd="0" destOrd="0" presId="urn:microsoft.com/office/officeart/2005/8/layout/default"/>
    <dgm:cxn modelId="{A7FC6458-A889-4FC8-8A99-FE2E166E097C}" type="presOf" srcId="{619E867F-BCCE-4DD9-B1D8-7B30095E0FBD}" destId="{77717EF2-65B2-4470-B824-B52D37FDF1AD}" srcOrd="0" destOrd="0" presId="urn:microsoft.com/office/officeart/2005/8/layout/default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6023AA35-FC60-4DA5-B4F0-06E9BE402B02}" type="presParOf" srcId="{C381D3BC-C781-4612-8010-7B20D79013F9}" destId="{EAE8CC3C-70E1-4080-8389-860B1092AF99}" srcOrd="0" destOrd="0" presId="urn:microsoft.com/office/officeart/2005/8/layout/default"/>
    <dgm:cxn modelId="{76CE334B-B424-45D9-9B38-5BB1AAFCB86D}" type="presParOf" srcId="{C381D3BC-C781-4612-8010-7B20D79013F9}" destId="{D009D806-22A6-4229-8312-821A5711E59B}" srcOrd="1" destOrd="0" presId="urn:microsoft.com/office/officeart/2005/8/layout/default"/>
    <dgm:cxn modelId="{E5AD2B05-F916-424A-B9DD-26770A141E8F}" type="presParOf" srcId="{C381D3BC-C781-4612-8010-7B20D79013F9}" destId="{77717EF2-65B2-4470-B824-B52D37FDF1AD}" srcOrd="2" destOrd="0" presId="urn:microsoft.com/office/officeart/2005/8/layout/default"/>
    <dgm:cxn modelId="{B9CA155B-263A-430F-AB90-753C20925796}" type="presParOf" srcId="{C381D3BC-C781-4612-8010-7B20D79013F9}" destId="{0E82190C-3035-476F-9D7B-0573A2921C85}" srcOrd="3" destOrd="0" presId="urn:microsoft.com/office/officeart/2005/8/layout/default"/>
    <dgm:cxn modelId="{59EF2227-B426-4FB7-993D-170BEDE11657}" type="presParOf" srcId="{C381D3BC-C781-4612-8010-7B20D79013F9}" destId="{2282D14E-28E6-4F6C-8B82-1A651272AE99}" srcOrd="4" destOrd="0" presId="urn:microsoft.com/office/officeart/2005/8/layout/default"/>
    <dgm:cxn modelId="{829DA64A-F235-4FE5-9EFF-15214921E45B}" type="presParOf" srcId="{C381D3BC-C781-4612-8010-7B20D79013F9}" destId="{2CC439E3-ED5A-4453-A9D3-4E75E083DA3F}" srcOrd="5" destOrd="0" presId="urn:microsoft.com/office/officeart/2005/8/layout/default"/>
    <dgm:cxn modelId="{07CCF942-3B70-463E-9314-96DF452E407F}" type="presParOf" srcId="{C381D3BC-C781-4612-8010-7B20D79013F9}" destId="{7657DA60-2D67-4D2B-B33B-289757863A94}" srcOrd="6" destOrd="0" presId="urn:microsoft.com/office/officeart/2005/8/layout/default"/>
    <dgm:cxn modelId="{B4DC7F8D-D5BE-4B5A-BF85-36C1C2540D33}" type="presParOf" srcId="{C381D3BC-C781-4612-8010-7B20D79013F9}" destId="{F93A5ACE-9253-4228-93B0-126E5B5B79AD}" srcOrd="7" destOrd="0" presId="urn:microsoft.com/office/officeart/2005/8/layout/default"/>
    <dgm:cxn modelId="{E290C3F6-2BE4-4D26-BD4B-FED12FCDE333}" type="presParOf" srcId="{C381D3BC-C781-4612-8010-7B20D79013F9}" destId="{2608AC42-1C6A-453A-98B6-3509D9D3FB61}" srcOrd="8" destOrd="0" presId="urn:microsoft.com/office/officeart/2005/8/layout/default"/>
    <dgm:cxn modelId="{F33810C2-0CDA-4007-A664-498D32DEABAC}" type="presParOf" srcId="{C381D3BC-C781-4612-8010-7B20D79013F9}" destId="{B97DAC1B-B088-4A94-811D-14575E0826FC}" srcOrd="9" destOrd="0" presId="urn:microsoft.com/office/officeart/2005/8/layout/default"/>
    <dgm:cxn modelId="{B4F16CA7-99D3-446E-BCCC-8352E55F7D40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endParaRPr lang="en-US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endParaRPr lang="en-US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endParaRPr lang="en-US" dirty="0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r>
            <a:rPr lang="en-US" dirty="0" err="1" smtClean="0"/>
            <a:t>AntWordProfiler</a:t>
          </a:r>
          <a:r>
            <a:rPr lang="en-US" dirty="0" smtClean="0"/>
            <a:t>, Range (AWL, GSLs)</a:t>
          </a:r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49B1F74E-4D16-434C-ACD0-2F224C41D4D9}" type="presOf" srcId="{4C164E35-F2DE-4FA1-826D-8DDA9F81AF20}" destId="{2608AC42-1C6A-453A-98B6-3509D9D3FB61}" srcOrd="0" destOrd="0" presId="urn:microsoft.com/office/officeart/2005/8/layout/default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0C4419E9-AFEC-44E4-B5BB-A2CDC31EC3D7}" type="presOf" srcId="{2265FED6-57EB-4FFC-B6CF-3EC582F69DA6}" destId="{6F6BAC8A-3E4A-49DB-B678-1F009DF4EF27}" srcOrd="0" destOrd="0" presId="urn:microsoft.com/office/officeart/2005/8/layout/default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FBB6B69D-EB4F-4987-9770-C9D266AF2AF5}" type="presOf" srcId="{0602762B-1837-4ADA-96A0-0BC310E7CF5B}" destId="{2282D14E-28E6-4F6C-8B82-1A651272AE99}" srcOrd="0" destOrd="0" presId="urn:microsoft.com/office/officeart/2005/8/layout/default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93B91E2A-5B9A-4D09-A015-B7519338B9ED}" type="presOf" srcId="{5237F76D-780B-483F-B16B-A3BB3DCD96B4}" destId="{7657DA60-2D67-4D2B-B33B-289757863A94}" srcOrd="0" destOrd="0" presId="urn:microsoft.com/office/officeart/2005/8/layout/default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B6243699-1BFC-4B75-8973-6327B728D194}" type="presOf" srcId="{EDFC1EAC-FE92-4FE7-B96A-3B37151544C4}" destId="{EAE8CC3C-70E1-4080-8389-860B1092AF99}" srcOrd="0" destOrd="0" presId="urn:microsoft.com/office/officeart/2005/8/layout/default"/>
    <dgm:cxn modelId="{94AE0EC5-21D7-440E-A679-4AC9F16A6D68}" type="presOf" srcId="{619E867F-BCCE-4DD9-B1D8-7B30095E0FBD}" destId="{77717EF2-65B2-4470-B824-B52D37FDF1AD}" srcOrd="0" destOrd="0" presId="urn:microsoft.com/office/officeart/2005/8/layout/default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EB133EF5-EBF2-467D-84ED-A803F3A984D4}" type="presOf" srcId="{B25C3E2F-A6BC-430C-BC74-D4CE5DA298EC}" destId="{C381D3BC-C781-4612-8010-7B20D79013F9}" srcOrd="0" destOrd="0" presId="urn:microsoft.com/office/officeart/2005/8/layout/default"/>
    <dgm:cxn modelId="{F4798861-31EF-4E79-9F90-CB0D9CF717FD}" type="presParOf" srcId="{C381D3BC-C781-4612-8010-7B20D79013F9}" destId="{EAE8CC3C-70E1-4080-8389-860B1092AF99}" srcOrd="0" destOrd="0" presId="urn:microsoft.com/office/officeart/2005/8/layout/default"/>
    <dgm:cxn modelId="{A5B472D4-DBA7-4F93-A462-183FB38E564E}" type="presParOf" srcId="{C381D3BC-C781-4612-8010-7B20D79013F9}" destId="{D009D806-22A6-4229-8312-821A5711E59B}" srcOrd="1" destOrd="0" presId="urn:microsoft.com/office/officeart/2005/8/layout/default"/>
    <dgm:cxn modelId="{6952A4E5-06A9-4E16-828E-ADC20F573299}" type="presParOf" srcId="{C381D3BC-C781-4612-8010-7B20D79013F9}" destId="{77717EF2-65B2-4470-B824-B52D37FDF1AD}" srcOrd="2" destOrd="0" presId="urn:microsoft.com/office/officeart/2005/8/layout/default"/>
    <dgm:cxn modelId="{F3C1D5E5-06B6-4D72-BFCE-2013FDF50C87}" type="presParOf" srcId="{C381D3BC-C781-4612-8010-7B20D79013F9}" destId="{0E82190C-3035-476F-9D7B-0573A2921C85}" srcOrd="3" destOrd="0" presId="urn:microsoft.com/office/officeart/2005/8/layout/default"/>
    <dgm:cxn modelId="{27DCB532-FE42-47EF-8E67-16E11A489B5E}" type="presParOf" srcId="{C381D3BC-C781-4612-8010-7B20D79013F9}" destId="{2282D14E-28E6-4F6C-8B82-1A651272AE99}" srcOrd="4" destOrd="0" presId="urn:microsoft.com/office/officeart/2005/8/layout/default"/>
    <dgm:cxn modelId="{68BF15D1-CC37-4A76-9CBB-DE0988F7DC68}" type="presParOf" srcId="{C381D3BC-C781-4612-8010-7B20D79013F9}" destId="{2CC439E3-ED5A-4453-A9D3-4E75E083DA3F}" srcOrd="5" destOrd="0" presId="urn:microsoft.com/office/officeart/2005/8/layout/default"/>
    <dgm:cxn modelId="{7B97B2B5-B9E7-48B1-9952-5F3BE1225776}" type="presParOf" srcId="{C381D3BC-C781-4612-8010-7B20D79013F9}" destId="{7657DA60-2D67-4D2B-B33B-289757863A94}" srcOrd="6" destOrd="0" presId="urn:microsoft.com/office/officeart/2005/8/layout/default"/>
    <dgm:cxn modelId="{80BD08F3-C665-4C73-9623-9EF1D7DB5B32}" type="presParOf" srcId="{C381D3BC-C781-4612-8010-7B20D79013F9}" destId="{F93A5ACE-9253-4228-93B0-126E5B5B79AD}" srcOrd="7" destOrd="0" presId="urn:microsoft.com/office/officeart/2005/8/layout/default"/>
    <dgm:cxn modelId="{FB2F30A4-46F9-495B-A9E8-A9F09AECD6BC}" type="presParOf" srcId="{C381D3BC-C781-4612-8010-7B20D79013F9}" destId="{2608AC42-1C6A-453A-98B6-3509D9D3FB61}" srcOrd="8" destOrd="0" presId="urn:microsoft.com/office/officeart/2005/8/layout/default"/>
    <dgm:cxn modelId="{A28B00BD-2008-462F-96B6-8D0A89A9564B}" type="presParOf" srcId="{C381D3BC-C781-4612-8010-7B20D79013F9}" destId="{B97DAC1B-B088-4A94-811D-14575E0826FC}" srcOrd="9" destOrd="0" presId="urn:microsoft.com/office/officeart/2005/8/layout/default"/>
    <dgm:cxn modelId="{20F52EBC-A450-44EB-B20D-0749CA5BB39F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5C3E2F-A6BC-430C-BC74-D4CE5DA298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FC1EAC-FE92-4FE7-B96A-3B37151544C4}">
      <dgm:prSet phldrT="[Text]"/>
      <dgm:spPr/>
      <dgm:t>
        <a:bodyPr/>
        <a:lstStyle/>
        <a:p>
          <a:r>
            <a:rPr lang="en-US" dirty="0" smtClean="0"/>
            <a:t>COCA, DIY corpus</a:t>
          </a:r>
          <a:endParaRPr lang="en-US" dirty="0"/>
        </a:p>
      </dgm:t>
    </dgm:pt>
    <dgm:pt modelId="{4A288A6D-B38D-4D4E-A983-E193D05261A2}" type="parTrans" cxnId="{2BE9A0DF-148B-40AE-AE8F-474CF69A7882}">
      <dgm:prSet/>
      <dgm:spPr/>
      <dgm:t>
        <a:bodyPr/>
        <a:lstStyle/>
        <a:p>
          <a:endParaRPr lang="en-US"/>
        </a:p>
      </dgm:t>
    </dgm:pt>
    <dgm:pt modelId="{E9E22E10-B455-43E3-9E8C-1EAD45AA6CBE}" type="sibTrans" cxnId="{2BE9A0DF-148B-40AE-AE8F-474CF69A7882}">
      <dgm:prSet/>
      <dgm:spPr/>
      <dgm:t>
        <a:bodyPr/>
        <a:lstStyle/>
        <a:p>
          <a:endParaRPr lang="en-US"/>
        </a:p>
      </dgm:t>
    </dgm:pt>
    <dgm:pt modelId="{619E867F-BCCE-4DD9-B1D8-7B30095E0FBD}">
      <dgm:prSet phldrT="[Text]"/>
      <dgm:spPr/>
      <dgm:t>
        <a:bodyPr/>
        <a:lstStyle/>
        <a:p>
          <a:r>
            <a:rPr lang="en-US" dirty="0" err="1" smtClean="0"/>
            <a:t>AntConc</a:t>
          </a:r>
          <a:r>
            <a:rPr lang="en-US" dirty="0" smtClean="0"/>
            <a:t>, </a:t>
          </a:r>
          <a:r>
            <a:rPr lang="en-US" dirty="0" err="1" smtClean="0"/>
            <a:t>KeyBNC</a:t>
          </a:r>
          <a:endParaRPr lang="en-US" dirty="0"/>
        </a:p>
      </dgm:t>
    </dgm:pt>
    <dgm:pt modelId="{D6246DA7-73CE-465A-BAF2-60862ECA20D5}" type="parTrans" cxnId="{1C87E548-3ACC-4493-9D97-CE0FE9BFA7EC}">
      <dgm:prSet/>
      <dgm:spPr/>
      <dgm:t>
        <a:bodyPr/>
        <a:lstStyle/>
        <a:p>
          <a:endParaRPr lang="en-US"/>
        </a:p>
      </dgm:t>
    </dgm:pt>
    <dgm:pt modelId="{B8429F6E-EDE0-4B6F-A03E-6F92DB38F049}" type="sibTrans" cxnId="{1C87E548-3ACC-4493-9D97-CE0FE9BFA7EC}">
      <dgm:prSet/>
      <dgm:spPr/>
      <dgm:t>
        <a:bodyPr/>
        <a:lstStyle/>
        <a:p>
          <a:endParaRPr lang="en-US"/>
        </a:p>
      </dgm:t>
    </dgm:pt>
    <dgm:pt modelId="{0602762B-1837-4ADA-96A0-0BC310E7CF5B}">
      <dgm:prSet phldrT="[Text]"/>
      <dgm:spPr/>
      <dgm:t>
        <a:bodyPr/>
        <a:lstStyle/>
        <a:p>
          <a:r>
            <a:rPr lang="en-US" dirty="0" err="1" smtClean="0"/>
            <a:t>TagAnt</a:t>
          </a:r>
          <a:r>
            <a:rPr lang="en-US" dirty="0" smtClean="0"/>
            <a:t>, CLAWS, USAS</a:t>
          </a:r>
          <a:endParaRPr lang="en-US" dirty="0"/>
        </a:p>
      </dgm:t>
    </dgm:pt>
    <dgm:pt modelId="{5098313B-6586-4322-9164-103234292A80}" type="parTrans" cxnId="{36B29A3D-486D-473A-943E-99689DE4CA58}">
      <dgm:prSet/>
      <dgm:spPr/>
      <dgm:t>
        <a:bodyPr/>
        <a:lstStyle/>
        <a:p>
          <a:endParaRPr lang="en-US"/>
        </a:p>
      </dgm:t>
    </dgm:pt>
    <dgm:pt modelId="{371C9380-4116-4D11-8EFB-2BD04F2DA4AA}" type="sibTrans" cxnId="{36B29A3D-486D-473A-943E-99689DE4CA58}">
      <dgm:prSet/>
      <dgm:spPr/>
      <dgm:t>
        <a:bodyPr/>
        <a:lstStyle/>
        <a:p>
          <a:endParaRPr lang="en-US"/>
        </a:p>
      </dgm:t>
    </dgm:pt>
    <dgm:pt modelId="{5237F76D-780B-483F-B16B-A3BB3DCD96B4}">
      <dgm:prSet phldrT="[Text]"/>
      <dgm:spPr/>
      <dgm:t>
        <a:bodyPr/>
        <a:lstStyle/>
        <a:p>
          <a:r>
            <a:rPr lang="en-US" dirty="0" smtClean="0"/>
            <a:t>Google Books </a:t>
          </a:r>
          <a:r>
            <a:rPr lang="en-US" dirty="0" err="1" smtClean="0"/>
            <a:t>Ngram</a:t>
          </a:r>
          <a:r>
            <a:rPr lang="en-US" dirty="0" smtClean="0"/>
            <a:t> Viewer</a:t>
          </a:r>
          <a:endParaRPr lang="en-US" dirty="0"/>
        </a:p>
      </dgm:t>
    </dgm:pt>
    <dgm:pt modelId="{E37C08E9-8F03-4FCC-91E5-36ACC9BF8324}" type="parTrans" cxnId="{7218DECF-2F38-4FB5-9231-88EC491B765A}">
      <dgm:prSet/>
      <dgm:spPr/>
      <dgm:t>
        <a:bodyPr/>
        <a:lstStyle/>
        <a:p>
          <a:endParaRPr lang="en-US"/>
        </a:p>
      </dgm:t>
    </dgm:pt>
    <dgm:pt modelId="{92193F38-F282-48B4-9509-68FE63E7CF32}" type="sibTrans" cxnId="{7218DECF-2F38-4FB5-9231-88EC491B765A}">
      <dgm:prSet/>
      <dgm:spPr/>
      <dgm:t>
        <a:bodyPr/>
        <a:lstStyle/>
        <a:p>
          <a:endParaRPr lang="en-US"/>
        </a:p>
      </dgm:t>
    </dgm:pt>
    <dgm:pt modelId="{4C164E35-F2DE-4FA1-826D-8DDA9F81AF20}">
      <dgm:prSet phldrT="[Text]"/>
      <dgm:spPr/>
      <dgm:t>
        <a:bodyPr/>
        <a:lstStyle/>
        <a:p>
          <a:r>
            <a:rPr lang="en-US" dirty="0" err="1" smtClean="0"/>
            <a:t>AntWordProfiler</a:t>
          </a:r>
          <a:r>
            <a:rPr lang="en-US" dirty="0" smtClean="0"/>
            <a:t> </a:t>
          </a:r>
          <a:endParaRPr lang="en-US" dirty="0"/>
        </a:p>
      </dgm:t>
    </dgm:pt>
    <dgm:pt modelId="{569EF636-5026-4F23-AB81-4B9E4DD89EF2}" type="parTrans" cxnId="{625727E0-CA4A-483E-90A3-946653DECFEC}">
      <dgm:prSet/>
      <dgm:spPr/>
      <dgm:t>
        <a:bodyPr/>
        <a:lstStyle/>
        <a:p>
          <a:endParaRPr lang="en-US"/>
        </a:p>
      </dgm:t>
    </dgm:pt>
    <dgm:pt modelId="{87947B2C-BFDA-4565-B1B8-5047BA108EAD}" type="sibTrans" cxnId="{625727E0-CA4A-483E-90A3-946653DECFEC}">
      <dgm:prSet/>
      <dgm:spPr/>
      <dgm:t>
        <a:bodyPr/>
        <a:lstStyle/>
        <a:p>
          <a:endParaRPr lang="en-US"/>
        </a:p>
      </dgm:t>
    </dgm:pt>
    <dgm:pt modelId="{2265FED6-57EB-4FFC-B6CF-3EC582F69DA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Word frequency lists</a:t>
          </a:r>
          <a:br>
            <a:rPr lang="en-US" dirty="0" smtClean="0"/>
          </a:br>
          <a:r>
            <a:rPr lang="en-US" dirty="0" smtClean="0"/>
            <a:t>concordances</a:t>
          </a:r>
          <a:br>
            <a:rPr lang="en-US" dirty="0" smtClean="0"/>
          </a:br>
          <a:r>
            <a:rPr lang="en-US" dirty="0" smtClean="0"/>
            <a:t>collocations</a:t>
          </a:r>
          <a:br>
            <a:rPr lang="en-US" dirty="0" smtClean="0"/>
          </a:br>
          <a:r>
            <a:rPr lang="en-US" dirty="0" smtClean="0"/>
            <a:t>clusters</a:t>
          </a:r>
          <a:br>
            <a:rPr lang="en-US" dirty="0" smtClean="0"/>
          </a:br>
          <a:r>
            <a:rPr lang="en-US" dirty="0" smtClean="0"/>
            <a:t>keywords</a:t>
          </a:r>
          <a:endParaRPr lang="en-US" dirty="0"/>
        </a:p>
      </dgm:t>
    </dgm:pt>
    <dgm:pt modelId="{D7288817-B182-4B88-BFBF-987429A8204C}" type="parTrans" cxnId="{9F4BCEE7-C3AE-4992-94C3-57E8594A82E9}">
      <dgm:prSet/>
      <dgm:spPr/>
      <dgm:t>
        <a:bodyPr/>
        <a:lstStyle/>
        <a:p>
          <a:endParaRPr lang="en-US"/>
        </a:p>
      </dgm:t>
    </dgm:pt>
    <dgm:pt modelId="{1FC73735-791E-43AB-B04D-39890ADB9996}" type="sibTrans" cxnId="{9F4BCEE7-C3AE-4992-94C3-57E8594A82E9}">
      <dgm:prSet/>
      <dgm:spPr/>
      <dgm:t>
        <a:bodyPr/>
        <a:lstStyle/>
        <a:p>
          <a:endParaRPr lang="en-US"/>
        </a:p>
      </dgm:t>
    </dgm:pt>
    <dgm:pt modelId="{C381D3BC-C781-4612-8010-7B20D79013F9}" type="pres">
      <dgm:prSet presAssocID="{B25C3E2F-A6BC-430C-BC74-D4CE5DA29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8CC3C-70E1-4080-8389-860B1092AF99}" type="pres">
      <dgm:prSet presAssocID="{EDFC1EAC-FE92-4FE7-B96A-3B37151544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D806-22A6-4229-8312-821A5711E59B}" type="pres">
      <dgm:prSet presAssocID="{E9E22E10-B455-43E3-9E8C-1EAD45AA6CBE}" presName="sibTrans" presStyleCnt="0"/>
      <dgm:spPr/>
    </dgm:pt>
    <dgm:pt modelId="{77717EF2-65B2-4470-B824-B52D37FDF1AD}" type="pres">
      <dgm:prSet presAssocID="{619E867F-BCCE-4DD9-B1D8-7B30095E0F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190C-3035-476F-9D7B-0573A2921C85}" type="pres">
      <dgm:prSet presAssocID="{B8429F6E-EDE0-4B6F-A03E-6F92DB38F049}" presName="sibTrans" presStyleCnt="0"/>
      <dgm:spPr/>
    </dgm:pt>
    <dgm:pt modelId="{2282D14E-28E6-4F6C-8B82-1A651272AE99}" type="pres">
      <dgm:prSet presAssocID="{0602762B-1837-4ADA-96A0-0BC310E7CF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39E3-ED5A-4453-A9D3-4E75E083DA3F}" type="pres">
      <dgm:prSet presAssocID="{371C9380-4116-4D11-8EFB-2BD04F2DA4AA}" presName="sibTrans" presStyleCnt="0"/>
      <dgm:spPr/>
    </dgm:pt>
    <dgm:pt modelId="{7657DA60-2D67-4D2B-B33B-289757863A94}" type="pres">
      <dgm:prSet presAssocID="{5237F76D-780B-483F-B16B-A3BB3DCD9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5ACE-9253-4228-93B0-126E5B5B79AD}" type="pres">
      <dgm:prSet presAssocID="{92193F38-F282-48B4-9509-68FE63E7CF32}" presName="sibTrans" presStyleCnt="0"/>
      <dgm:spPr/>
    </dgm:pt>
    <dgm:pt modelId="{2608AC42-1C6A-453A-98B6-3509D9D3FB61}" type="pres">
      <dgm:prSet presAssocID="{4C164E35-F2DE-4FA1-826D-8DDA9F81AF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AC1B-B088-4A94-811D-14575E0826FC}" type="pres">
      <dgm:prSet presAssocID="{87947B2C-BFDA-4565-B1B8-5047BA108EAD}" presName="sibTrans" presStyleCnt="0"/>
      <dgm:spPr/>
    </dgm:pt>
    <dgm:pt modelId="{6F6BAC8A-3E4A-49DB-B678-1F009DF4EF27}" type="pres">
      <dgm:prSet presAssocID="{2265FED6-57EB-4FFC-B6CF-3EC582F69D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4BCEE7-C3AE-4992-94C3-57E8594A82E9}" srcId="{B25C3E2F-A6BC-430C-BC74-D4CE5DA298EC}" destId="{2265FED6-57EB-4FFC-B6CF-3EC582F69DA6}" srcOrd="5" destOrd="0" parTransId="{D7288817-B182-4B88-BFBF-987429A8204C}" sibTransId="{1FC73735-791E-43AB-B04D-39890ADB9996}"/>
    <dgm:cxn modelId="{18D0CDFC-4802-4B0A-BA6D-0DBD889713D7}" type="presOf" srcId="{B25C3E2F-A6BC-430C-BC74-D4CE5DA298EC}" destId="{C381D3BC-C781-4612-8010-7B20D79013F9}" srcOrd="0" destOrd="0" presId="urn:microsoft.com/office/officeart/2005/8/layout/default"/>
    <dgm:cxn modelId="{625727E0-CA4A-483E-90A3-946653DECFEC}" srcId="{B25C3E2F-A6BC-430C-BC74-D4CE5DA298EC}" destId="{4C164E35-F2DE-4FA1-826D-8DDA9F81AF20}" srcOrd="4" destOrd="0" parTransId="{569EF636-5026-4F23-AB81-4B9E4DD89EF2}" sibTransId="{87947B2C-BFDA-4565-B1B8-5047BA108EAD}"/>
    <dgm:cxn modelId="{F42F9B6B-2247-4BCB-AD70-15431C894632}" type="presOf" srcId="{0602762B-1837-4ADA-96A0-0BC310E7CF5B}" destId="{2282D14E-28E6-4F6C-8B82-1A651272AE99}" srcOrd="0" destOrd="0" presId="urn:microsoft.com/office/officeart/2005/8/layout/default"/>
    <dgm:cxn modelId="{1C87E548-3ACC-4493-9D97-CE0FE9BFA7EC}" srcId="{B25C3E2F-A6BC-430C-BC74-D4CE5DA298EC}" destId="{619E867F-BCCE-4DD9-B1D8-7B30095E0FBD}" srcOrd="1" destOrd="0" parTransId="{D6246DA7-73CE-465A-BAF2-60862ECA20D5}" sibTransId="{B8429F6E-EDE0-4B6F-A03E-6F92DB38F049}"/>
    <dgm:cxn modelId="{1E858C5B-279A-48EC-9622-ED15C89E4B46}" type="presOf" srcId="{4C164E35-F2DE-4FA1-826D-8DDA9F81AF20}" destId="{2608AC42-1C6A-453A-98B6-3509D9D3FB61}" srcOrd="0" destOrd="0" presId="urn:microsoft.com/office/officeart/2005/8/layout/default"/>
    <dgm:cxn modelId="{2BE9A0DF-148B-40AE-AE8F-474CF69A7882}" srcId="{B25C3E2F-A6BC-430C-BC74-D4CE5DA298EC}" destId="{EDFC1EAC-FE92-4FE7-B96A-3B37151544C4}" srcOrd="0" destOrd="0" parTransId="{4A288A6D-B38D-4D4E-A983-E193D05261A2}" sibTransId="{E9E22E10-B455-43E3-9E8C-1EAD45AA6CBE}"/>
    <dgm:cxn modelId="{7218DECF-2F38-4FB5-9231-88EC491B765A}" srcId="{B25C3E2F-A6BC-430C-BC74-D4CE5DA298EC}" destId="{5237F76D-780B-483F-B16B-A3BB3DCD96B4}" srcOrd="3" destOrd="0" parTransId="{E37C08E9-8F03-4FCC-91E5-36ACC9BF8324}" sibTransId="{92193F38-F282-48B4-9509-68FE63E7CF32}"/>
    <dgm:cxn modelId="{4B00DCCC-5B66-4F38-89FA-B0B268D40023}" type="presOf" srcId="{2265FED6-57EB-4FFC-B6CF-3EC582F69DA6}" destId="{6F6BAC8A-3E4A-49DB-B678-1F009DF4EF27}" srcOrd="0" destOrd="0" presId="urn:microsoft.com/office/officeart/2005/8/layout/default"/>
    <dgm:cxn modelId="{A1D25FEC-7359-4464-93B8-A5489C6DB143}" type="presOf" srcId="{619E867F-BCCE-4DD9-B1D8-7B30095E0FBD}" destId="{77717EF2-65B2-4470-B824-B52D37FDF1AD}" srcOrd="0" destOrd="0" presId="urn:microsoft.com/office/officeart/2005/8/layout/default"/>
    <dgm:cxn modelId="{36B29A3D-486D-473A-943E-99689DE4CA58}" srcId="{B25C3E2F-A6BC-430C-BC74-D4CE5DA298EC}" destId="{0602762B-1837-4ADA-96A0-0BC310E7CF5B}" srcOrd="2" destOrd="0" parTransId="{5098313B-6586-4322-9164-103234292A80}" sibTransId="{371C9380-4116-4D11-8EFB-2BD04F2DA4AA}"/>
    <dgm:cxn modelId="{EF0FE56D-DF69-4B46-9DA2-B103CFA0A2CC}" type="presOf" srcId="{5237F76D-780B-483F-B16B-A3BB3DCD96B4}" destId="{7657DA60-2D67-4D2B-B33B-289757863A94}" srcOrd="0" destOrd="0" presId="urn:microsoft.com/office/officeart/2005/8/layout/default"/>
    <dgm:cxn modelId="{C6F45425-3365-4A6F-B771-180893EA71A6}" type="presOf" srcId="{EDFC1EAC-FE92-4FE7-B96A-3B37151544C4}" destId="{EAE8CC3C-70E1-4080-8389-860B1092AF99}" srcOrd="0" destOrd="0" presId="urn:microsoft.com/office/officeart/2005/8/layout/default"/>
    <dgm:cxn modelId="{6D6408E9-1C21-4EE8-9A4E-332A762591A2}" type="presParOf" srcId="{C381D3BC-C781-4612-8010-7B20D79013F9}" destId="{EAE8CC3C-70E1-4080-8389-860B1092AF99}" srcOrd="0" destOrd="0" presId="urn:microsoft.com/office/officeart/2005/8/layout/default"/>
    <dgm:cxn modelId="{31F0C510-B3F6-4814-B91D-A582FDC85832}" type="presParOf" srcId="{C381D3BC-C781-4612-8010-7B20D79013F9}" destId="{D009D806-22A6-4229-8312-821A5711E59B}" srcOrd="1" destOrd="0" presId="urn:microsoft.com/office/officeart/2005/8/layout/default"/>
    <dgm:cxn modelId="{6625F87A-4705-4F44-9390-13DB2A8D3C38}" type="presParOf" srcId="{C381D3BC-C781-4612-8010-7B20D79013F9}" destId="{77717EF2-65B2-4470-B824-B52D37FDF1AD}" srcOrd="2" destOrd="0" presId="urn:microsoft.com/office/officeart/2005/8/layout/default"/>
    <dgm:cxn modelId="{5A66BC22-BCDE-4719-BDB4-442E861CC3B0}" type="presParOf" srcId="{C381D3BC-C781-4612-8010-7B20D79013F9}" destId="{0E82190C-3035-476F-9D7B-0573A2921C85}" srcOrd="3" destOrd="0" presId="urn:microsoft.com/office/officeart/2005/8/layout/default"/>
    <dgm:cxn modelId="{E95181AD-71F7-4BC5-B780-97B47DD569AE}" type="presParOf" srcId="{C381D3BC-C781-4612-8010-7B20D79013F9}" destId="{2282D14E-28E6-4F6C-8B82-1A651272AE99}" srcOrd="4" destOrd="0" presId="urn:microsoft.com/office/officeart/2005/8/layout/default"/>
    <dgm:cxn modelId="{1F5F6CE2-E567-47DF-9E79-C5DBC124CE87}" type="presParOf" srcId="{C381D3BC-C781-4612-8010-7B20D79013F9}" destId="{2CC439E3-ED5A-4453-A9D3-4E75E083DA3F}" srcOrd="5" destOrd="0" presId="urn:microsoft.com/office/officeart/2005/8/layout/default"/>
    <dgm:cxn modelId="{29DD1422-DD42-45D5-B463-B0E9EC40422F}" type="presParOf" srcId="{C381D3BC-C781-4612-8010-7B20D79013F9}" destId="{7657DA60-2D67-4D2B-B33B-289757863A94}" srcOrd="6" destOrd="0" presId="urn:microsoft.com/office/officeart/2005/8/layout/default"/>
    <dgm:cxn modelId="{A4D90B3C-2AA6-4EE2-8D3A-7F210FFEF06D}" type="presParOf" srcId="{C381D3BC-C781-4612-8010-7B20D79013F9}" destId="{F93A5ACE-9253-4228-93B0-126E5B5B79AD}" srcOrd="7" destOrd="0" presId="urn:microsoft.com/office/officeart/2005/8/layout/default"/>
    <dgm:cxn modelId="{36E34051-7850-48CA-9167-4C2699C9BC2D}" type="presParOf" srcId="{C381D3BC-C781-4612-8010-7B20D79013F9}" destId="{2608AC42-1C6A-453A-98B6-3509D9D3FB61}" srcOrd="8" destOrd="0" presId="urn:microsoft.com/office/officeart/2005/8/layout/default"/>
    <dgm:cxn modelId="{5285C4CE-7D49-4872-9D61-C43BCCBABD7E}" type="presParOf" srcId="{C381D3BC-C781-4612-8010-7B20D79013F9}" destId="{B97DAC1B-B088-4A94-811D-14575E0826FC}" srcOrd="9" destOrd="0" presId="urn:microsoft.com/office/officeart/2005/8/layout/default"/>
    <dgm:cxn modelId="{847B1395-5979-4D16-AB56-AF8200C5C0DC}" type="presParOf" srcId="{C381D3BC-C781-4612-8010-7B20D79013F9}" destId="{6F6BAC8A-3E4A-49DB-B678-1F009DF4E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8CC3C-70E1-4080-8389-860B1092AF99}">
      <dsp:nvSpPr>
        <dsp:cNvPr id="0" name=""/>
        <dsp:cNvSpPr/>
      </dsp:nvSpPr>
      <dsp:spPr>
        <a:xfrm>
          <a:off x="0" y="981670"/>
          <a:ext cx="2797968" cy="1678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BNC, </a:t>
          </a:r>
          <a:r>
            <a:rPr lang="en-US" sz="2100" b="1" i="1" kern="1200" dirty="0" smtClean="0"/>
            <a:t>COCA</a:t>
          </a:r>
          <a:r>
            <a:rPr lang="en-US" sz="2100" kern="1200" dirty="0" smtClean="0"/>
            <a:t>, MICASE, </a:t>
          </a:r>
          <a:r>
            <a:rPr lang="en-US" sz="2100" b="1" i="1" kern="1200" dirty="0" smtClean="0"/>
            <a:t>DIY corpus</a:t>
          </a:r>
          <a:endParaRPr lang="en-US" sz="2100" b="1" i="1" kern="1200" dirty="0"/>
        </a:p>
      </dsp:txBody>
      <dsp:txXfrm>
        <a:off x="0" y="981670"/>
        <a:ext cx="2797968" cy="1678781"/>
      </dsp:txXfrm>
    </dsp:sp>
    <dsp:sp modelId="{77717EF2-65B2-4470-B824-B52D37FDF1AD}">
      <dsp:nvSpPr>
        <dsp:cNvPr id="0" name=""/>
        <dsp:cNvSpPr/>
      </dsp:nvSpPr>
      <dsp:spPr>
        <a:xfrm>
          <a:off x="3077765" y="981670"/>
          <a:ext cx="2797968" cy="16787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/>
            <a:t>AntConc</a:t>
          </a:r>
          <a:r>
            <a:rPr lang="en-US" sz="2100" b="1" i="1" kern="1200" dirty="0" smtClean="0"/>
            <a:t>, </a:t>
          </a:r>
          <a:r>
            <a:rPr lang="en-US" sz="2100" b="1" i="1" kern="1200" dirty="0" err="1" smtClean="0"/>
            <a:t>KeyBNC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WordSmith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Wmatrix</a:t>
          </a:r>
          <a:endParaRPr lang="en-US" sz="2100" kern="1200" dirty="0"/>
        </a:p>
      </dsp:txBody>
      <dsp:txXfrm>
        <a:off x="3077765" y="981670"/>
        <a:ext cx="2797968" cy="1678781"/>
      </dsp:txXfrm>
    </dsp:sp>
    <dsp:sp modelId="{2282D14E-28E6-4F6C-8B82-1A651272AE99}">
      <dsp:nvSpPr>
        <dsp:cNvPr id="0" name=""/>
        <dsp:cNvSpPr/>
      </dsp:nvSpPr>
      <dsp:spPr>
        <a:xfrm>
          <a:off x="6155531" y="981670"/>
          <a:ext cx="2797968" cy="16787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/>
            <a:t>TagAnt</a:t>
          </a:r>
          <a:r>
            <a:rPr lang="en-US" sz="2100" b="1" i="1" kern="1200" dirty="0" smtClean="0"/>
            <a:t>, CLAWS, USAS</a:t>
          </a:r>
          <a:endParaRPr lang="en-US" sz="2100" b="1" i="1" kern="1200" dirty="0"/>
        </a:p>
      </dsp:txBody>
      <dsp:txXfrm>
        <a:off x="6155531" y="981670"/>
        <a:ext cx="2797968" cy="1678781"/>
      </dsp:txXfrm>
    </dsp:sp>
    <dsp:sp modelId="{7657DA60-2D67-4D2B-B33B-289757863A94}">
      <dsp:nvSpPr>
        <dsp:cNvPr id="0" name=""/>
        <dsp:cNvSpPr/>
      </dsp:nvSpPr>
      <dsp:spPr>
        <a:xfrm>
          <a:off x="0" y="2940248"/>
          <a:ext cx="2797968" cy="16787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/>
            <a:t>Google Books </a:t>
          </a:r>
          <a:r>
            <a:rPr lang="en-US" sz="2100" b="1" i="1" kern="1200" dirty="0" err="1" smtClean="0"/>
            <a:t>Ngram</a:t>
          </a:r>
          <a:r>
            <a:rPr lang="en-US" sz="2100" b="1" i="1" kern="1200" dirty="0" smtClean="0"/>
            <a:t> Viewer</a:t>
          </a:r>
          <a:endParaRPr lang="en-US" sz="2100" b="1" i="1" kern="1200" dirty="0"/>
        </a:p>
      </dsp:txBody>
      <dsp:txXfrm>
        <a:off x="0" y="2940248"/>
        <a:ext cx="2797968" cy="1678781"/>
      </dsp:txXfrm>
    </dsp:sp>
    <dsp:sp modelId="{2608AC42-1C6A-453A-98B6-3509D9D3FB61}">
      <dsp:nvSpPr>
        <dsp:cNvPr id="0" name=""/>
        <dsp:cNvSpPr/>
      </dsp:nvSpPr>
      <dsp:spPr>
        <a:xfrm>
          <a:off x="3077765" y="2940248"/>
          <a:ext cx="2797968" cy="16787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/>
            <a:t>AntWordProfiler</a:t>
          </a:r>
          <a:r>
            <a:rPr lang="en-US" sz="2100" kern="1200" dirty="0" smtClean="0"/>
            <a:t>, Range</a:t>
          </a:r>
          <a:endParaRPr lang="en-US" sz="2100" kern="1200" dirty="0"/>
        </a:p>
      </dsp:txBody>
      <dsp:txXfrm>
        <a:off x="3077765" y="2940248"/>
        <a:ext cx="2797968" cy="1678781"/>
      </dsp:txXfrm>
    </dsp:sp>
    <dsp:sp modelId="{6F6BAC8A-3E4A-49DB-B678-1F009DF4EF27}">
      <dsp:nvSpPr>
        <dsp:cNvPr id="0" name=""/>
        <dsp:cNvSpPr/>
      </dsp:nvSpPr>
      <dsp:spPr>
        <a:xfrm>
          <a:off x="6155531" y="2940248"/>
          <a:ext cx="2797968" cy="16787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Word frequency lists</a:t>
          </a:r>
          <a:br>
            <a:rPr lang="en-US" sz="2100" i="1" kern="1200" dirty="0" smtClean="0"/>
          </a:br>
          <a:r>
            <a:rPr lang="en-US" sz="2100" i="1" kern="1200" dirty="0" smtClean="0"/>
            <a:t>concordances</a:t>
          </a:r>
          <a:br>
            <a:rPr lang="en-US" sz="2100" i="1" kern="1200" dirty="0" smtClean="0"/>
          </a:br>
          <a:r>
            <a:rPr lang="en-US" sz="2100" i="1" kern="1200" dirty="0" smtClean="0"/>
            <a:t>collocations</a:t>
          </a:r>
          <a:br>
            <a:rPr lang="en-US" sz="2100" i="1" kern="1200" dirty="0" smtClean="0"/>
          </a:br>
          <a:r>
            <a:rPr lang="en-US" sz="2100" i="1" kern="1200" dirty="0" smtClean="0"/>
            <a:t>clusters</a:t>
          </a:r>
          <a:br>
            <a:rPr lang="en-US" sz="2100" i="1" kern="1200" dirty="0" smtClean="0"/>
          </a:br>
          <a:r>
            <a:rPr lang="en-US" sz="2100" i="1" kern="1200" dirty="0" smtClean="0"/>
            <a:t>keywords</a:t>
          </a:r>
          <a:endParaRPr lang="en-US" sz="2100" i="1" kern="1200" dirty="0"/>
        </a:p>
      </dsp:txBody>
      <dsp:txXfrm>
        <a:off x="6155531" y="2940248"/>
        <a:ext cx="2797968" cy="1678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8CC3C-70E1-4080-8389-860B1092AF99}">
      <dsp:nvSpPr>
        <dsp:cNvPr id="0" name=""/>
        <dsp:cNvSpPr/>
      </dsp:nvSpPr>
      <dsp:spPr>
        <a:xfrm>
          <a:off x="0" y="96264"/>
          <a:ext cx="2732427" cy="16394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u="none" kern="1200" dirty="0" smtClean="0"/>
            <a:t>BNC, COCA, MICASE, DIY</a:t>
          </a:r>
          <a:endParaRPr lang="en-US" sz="3800" b="0" i="0" u="none" kern="1200" dirty="0"/>
        </a:p>
      </dsp:txBody>
      <dsp:txXfrm>
        <a:off x="0" y="96264"/>
        <a:ext cx="2732427" cy="1639456"/>
      </dsp:txXfrm>
    </dsp:sp>
    <dsp:sp modelId="{77717EF2-65B2-4470-B824-B52D37FDF1AD}">
      <dsp:nvSpPr>
        <dsp:cNvPr id="0" name=""/>
        <dsp:cNvSpPr/>
      </dsp:nvSpPr>
      <dsp:spPr>
        <a:xfrm>
          <a:off x="3005670" y="96264"/>
          <a:ext cx="2732427" cy="16394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005670" y="96264"/>
        <a:ext cx="2732427" cy="1639456"/>
      </dsp:txXfrm>
    </dsp:sp>
    <dsp:sp modelId="{2282D14E-28E6-4F6C-8B82-1A651272AE99}">
      <dsp:nvSpPr>
        <dsp:cNvPr id="0" name=""/>
        <dsp:cNvSpPr/>
      </dsp:nvSpPr>
      <dsp:spPr>
        <a:xfrm>
          <a:off x="6011340" y="96264"/>
          <a:ext cx="2732427" cy="16394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6011340" y="96264"/>
        <a:ext cx="2732427" cy="1639456"/>
      </dsp:txXfrm>
    </dsp:sp>
    <dsp:sp modelId="{7657DA60-2D67-4D2B-B33B-289757863A94}">
      <dsp:nvSpPr>
        <dsp:cNvPr id="0" name=""/>
        <dsp:cNvSpPr/>
      </dsp:nvSpPr>
      <dsp:spPr>
        <a:xfrm>
          <a:off x="0" y="2008963"/>
          <a:ext cx="2732427" cy="1639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0" y="2008963"/>
        <a:ext cx="2732427" cy="1639456"/>
      </dsp:txXfrm>
    </dsp:sp>
    <dsp:sp modelId="{2608AC42-1C6A-453A-98B6-3509D9D3FB61}">
      <dsp:nvSpPr>
        <dsp:cNvPr id="0" name=""/>
        <dsp:cNvSpPr/>
      </dsp:nvSpPr>
      <dsp:spPr>
        <a:xfrm>
          <a:off x="3005670" y="2008963"/>
          <a:ext cx="2732427" cy="16394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005670" y="2008963"/>
        <a:ext cx="2732427" cy="1639456"/>
      </dsp:txXfrm>
    </dsp:sp>
    <dsp:sp modelId="{6F6BAC8A-3E4A-49DB-B678-1F009DF4EF27}">
      <dsp:nvSpPr>
        <dsp:cNvPr id="0" name=""/>
        <dsp:cNvSpPr/>
      </dsp:nvSpPr>
      <dsp:spPr>
        <a:xfrm>
          <a:off x="6011340" y="2008963"/>
          <a:ext cx="2732427" cy="1639456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6011340" y="2008963"/>
        <a:ext cx="2732427" cy="1639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8CC3C-70E1-4080-8389-860B1092AF99}">
      <dsp:nvSpPr>
        <dsp:cNvPr id="0" name=""/>
        <dsp:cNvSpPr/>
      </dsp:nvSpPr>
      <dsp:spPr>
        <a:xfrm>
          <a:off x="0" y="96264"/>
          <a:ext cx="2732427" cy="16394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 smtClean="0"/>
            <a:t>BNC, COCA, MICASE, DIY corpus</a:t>
          </a:r>
          <a:endParaRPr lang="en-US" sz="2700" b="0" i="0" kern="1200" dirty="0"/>
        </a:p>
      </dsp:txBody>
      <dsp:txXfrm>
        <a:off x="0" y="96264"/>
        <a:ext cx="2732427" cy="1639456"/>
      </dsp:txXfrm>
    </dsp:sp>
    <dsp:sp modelId="{77717EF2-65B2-4470-B824-B52D37FDF1AD}">
      <dsp:nvSpPr>
        <dsp:cNvPr id="0" name=""/>
        <dsp:cNvSpPr/>
      </dsp:nvSpPr>
      <dsp:spPr>
        <a:xfrm>
          <a:off x="3005670" y="96264"/>
          <a:ext cx="2732427" cy="16394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AntConc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KeyBNC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WordSmith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Wmatrix</a:t>
          </a:r>
          <a:endParaRPr lang="en-US" sz="2700" kern="1200" dirty="0"/>
        </a:p>
      </dsp:txBody>
      <dsp:txXfrm>
        <a:off x="3005670" y="96264"/>
        <a:ext cx="2732427" cy="1639456"/>
      </dsp:txXfrm>
    </dsp:sp>
    <dsp:sp modelId="{2282D14E-28E6-4F6C-8B82-1A651272AE99}">
      <dsp:nvSpPr>
        <dsp:cNvPr id="0" name=""/>
        <dsp:cNvSpPr/>
      </dsp:nvSpPr>
      <dsp:spPr>
        <a:xfrm>
          <a:off x="6011340" y="96264"/>
          <a:ext cx="2732427" cy="16394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TagAnt</a:t>
          </a:r>
          <a:r>
            <a:rPr lang="en-US" sz="2700" kern="1200" dirty="0" smtClean="0"/>
            <a:t>, CLAWS, </a:t>
          </a:r>
          <a:r>
            <a:rPr lang="en-US" sz="2700" kern="1200" dirty="0" err="1" smtClean="0"/>
            <a:t>Wmatrix</a:t>
          </a:r>
          <a:r>
            <a:rPr lang="en-US" sz="2700" kern="1200" dirty="0" smtClean="0"/>
            <a:t>-semantic tagger</a:t>
          </a:r>
          <a:endParaRPr lang="en-US" sz="2700" kern="1200" dirty="0"/>
        </a:p>
      </dsp:txBody>
      <dsp:txXfrm>
        <a:off x="6011340" y="96264"/>
        <a:ext cx="2732427" cy="1639456"/>
      </dsp:txXfrm>
    </dsp:sp>
    <dsp:sp modelId="{7657DA60-2D67-4D2B-B33B-289757863A94}">
      <dsp:nvSpPr>
        <dsp:cNvPr id="0" name=""/>
        <dsp:cNvSpPr/>
      </dsp:nvSpPr>
      <dsp:spPr>
        <a:xfrm>
          <a:off x="0" y="2008963"/>
          <a:ext cx="2732427" cy="1639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Google Books </a:t>
          </a:r>
          <a:r>
            <a:rPr lang="en-US" sz="2700" kern="1200" dirty="0" err="1" smtClean="0"/>
            <a:t>Ngram</a:t>
          </a:r>
          <a:r>
            <a:rPr lang="en-US" sz="2700" kern="1200" dirty="0" smtClean="0"/>
            <a:t> Viewer</a:t>
          </a:r>
          <a:endParaRPr lang="en-US" sz="2700" kern="1200" dirty="0"/>
        </a:p>
      </dsp:txBody>
      <dsp:txXfrm>
        <a:off x="0" y="2008963"/>
        <a:ext cx="2732427" cy="1639456"/>
      </dsp:txXfrm>
    </dsp:sp>
    <dsp:sp modelId="{2608AC42-1C6A-453A-98B6-3509D9D3FB61}">
      <dsp:nvSpPr>
        <dsp:cNvPr id="0" name=""/>
        <dsp:cNvSpPr/>
      </dsp:nvSpPr>
      <dsp:spPr>
        <a:xfrm>
          <a:off x="3005670" y="2008963"/>
          <a:ext cx="2732427" cy="16394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AntWordProfiler</a:t>
          </a:r>
          <a:r>
            <a:rPr lang="en-US" sz="2700" kern="1200" dirty="0" smtClean="0"/>
            <a:t>, Range(AWL, GSLs)</a:t>
          </a:r>
          <a:endParaRPr lang="en-US" sz="2700" kern="1200" dirty="0"/>
        </a:p>
      </dsp:txBody>
      <dsp:txXfrm>
        <a:off x="3005670" y="2008963"/>
        <a:ext cx="2732427" cy="1639456"/>
      </dsp:txXfrm>
    </dsp:sp>
    <dsp:sp modelId="{6F6BAC8A-3E4A-49DB-B678-1F009DF4EF27}">
      <dsp:nvSpPr>
        <dsp:cNvPr id="0" name=""/>
        <dsp:cNvSpPr/>
      </dsp:nvSpPr>
      <dsp:spPr>
        <a:xfrm>
          <a:off x="6011340" y="2008963"/>
          <a:ext cx="2732427" cy="1639456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6011340" y="2008963"/>
        <a:ext cx="2732427" cy="1639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11D0D-31C2-483B-A15B-0494A81BE18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244E-36FA-48D1-8F45-8DC90DC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FEBFF-13DF-4B42-9459-ABACE1ED39DF}" type="datetimeFigureOut">
              <a:rPr lang="th-TH" smtClean="0"/>
              <a:t>07/02/62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4167C-D6A2-4061-AB82-391CB8EC15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374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1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97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7377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368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68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979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3008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93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5425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0089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80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925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916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5745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690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4255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753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6656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4024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064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614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32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0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0623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3383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th-TH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062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604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468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125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3537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0792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3158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253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362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1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5193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3052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40060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4334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66095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01994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44358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3643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96167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13050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084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4280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1146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47252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4490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3405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29559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21F4-BE41-4333-82AE-4D4057026ED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45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09230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21F4-BE41-4333-82AE-4D4057026ED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91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21F4-BE41-4333-82AE-4D4057026ED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71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21F4-BE41-4333-82AE-4D4057026ED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5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22108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21F4-BE41-4333-82AE-4D4057026ED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881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90729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4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8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413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4167C-D6A2-4061-AB82-391CB8EC15E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469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1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6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7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6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0C3BFE2-83B7-4B0A-B9D3-AB28331082B3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5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0DB489C-6936-49B5-BB42-E6C433D6D941}" type="datetime1">
              <a:rPr lang="en-GB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07/02/2019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LG3204 Corpus Linguistics 07-08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C57771-80A9-4608-8E9E-194F73A296A4}" type="slidenum">
              <a:rPr lang="en-GB" altLang="th-TH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th-TH" smtClean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pus.byu.edu/coc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s2.kmutt.ac.th/Key-BNC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ucrel.lancs.ac.uk/usas/USASSemanticTagset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rpus.byu.edu/bnc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od.lib.umich.edu/m/micase/" TargetMode="External"/><Relationship Id="rId5" Type="http://schemas.openxmlformats.org/officeDocument/2006/relationships/hyperlink" Target="http://www.ucl.ac.uk/english-usage/projects/ice.htm" TargetMode="External"/><Relationship Id="rId4" Type="http://schemas.openxmlformats.org/officeDocument/2006/relationships/hyperlink" Target="http://corpus.byu.edu/coca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renceanthony.net/software/antconc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tools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Punjaporn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Pojanapunya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February 26, 2018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5550944"/>
            <a:ext cx="3738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unjaporn.poj@mail.kmutt.ac.th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th-TH" sz="3200" dirty="0"/>
              <a:t>Corpus of Contemporary American </a:t>
            </a:r>
            <a:r>
              <a:rPr lang="en-US" altLang="th-TH" sz="3200" dirty="0" smtClean="0"/>
              <a:t>English (</a:t>
            </a:r>
            <a:r>
              <a:rPr lang="en-US" altLang="th-TH" sz="3200" dirty="0"/>
              <a:t>COCA)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560 </a:t>
            </a:r>
            <a:r>
              <a:rPr lang="en-US" dirty="0"/>
              <a:t>M words of American English</a:t>
            </a:r>
          </a:p>
          <a:p>
            <a:r>
              <a:rPr lang="en-US" dirty="0"/>
              <a:t>20 million words per year </a:t>
            </a:r>
            <a:r>
              <a:rPr lang="en-US" dirty="0" smtClean="0"/>
              <a:t>1990-2017</a:t>
            </a:r>
            <a:endParaRPr lang="en-US" dirty="0"/>
          </a:p>
          <a:p>
            <a:r>
              <a:rPr lang="en-US" dirty="0"/>
              <a:t>equally divided among spoken, fiction, popular magazines, newspapers, and academic texts</a:t>
            </a:r>
          </a:p>
          <a:p>
            <a:r>
              <a:rPr lang="en-US" dirty="0"/>
              <a:t>Useful for studying variation across genres and over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COCA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63"/>
            <a:ext cx="9144000" cy="55446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791" y="5567986"/>
            <a:ext cx="2907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 dirty="0" smtClean="0">
              <a:hlinkClick r:id="rId4"/>
            </a:endParaRPr>
          </a:p>
          <a:p>
            <a:r>
              <a:rPr lang="th-TH" dirty="0" smtClean="0">
                <a:hlinkClick r:id="rId4"/>
              </a:rPr>
              <a:t>https</a:t>
            </a:r>
            <a:r>
              <a:rPr lang="th-TH" dirty="0">
                <a:hlinkClick r:id="rId4"/>
              </a:rPr>
              <a:t>://corpus.byu.edu/coca</a:t>
            </a:r>
            <a:r>
              <a:rPr lang="th-TH" dirty="0" smtClean="0">
                <a:hlinkClick r:id="rId4"/>
              </a:rPr>
              <a:t>/</a:t>
            </a: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32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182"/>
            <a:ext cx="9144000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01"/>
            <a:ext cx="9144000" cy="54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COCA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users to compare searches </a:t>
            </a:r>
            <a:r>
              <a:rPr lang="en-US" dirty="0" smtClean="0"/>
              <a:t>by: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Genre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r>
              <a:rPr lang="en-US" dirty="0" smtClean="0"/>
              <a:t>spoken</a:t>
            </a:r>
            <a:r>
              <a:rPr lang="en-US" dirty="0"/>
              <a:t>, fiction, popular magazines, newspapers, and academic, or sub-genres e.g. movie scripts, sports magazines, newspaper editorial, or scientific journals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Time: </a:t>
            </a:r>
          </a:p>
          <a:p>
            <a:pPr marL="0" indent="0">
              <a:buNone/>
            </a:pPr>
            <a:r>
              <a:rPr lang="en-US" dirty="0" smtClean="0"/>
              <a:t>1990 </a:t>
            </a:r>
            <a:r>
              <a:rPr lang="en-US" dirty="0"/>
              <a:t>to </a:t>
            </a:r>
            <a:r>
              <a:rPr lang="en-US" dirty="0" smtClean="0"/>
              <a:t>2017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90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543"/>
            <a:ext cx="9144000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846263"/>
            <a:ext cx="7543800" cy="4022725"/>
          </a:xfrm>
        </p:spPr>
        <p:txBody>
          <a:bodyPr/>
          <a:lstStyle/>
          <a:p>
            <a:r>
              <a:rPr lang="en-US" dirty="0" smtClean="0"/>
              <a:t>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492"/>
            <a:ext cx="9144000" cy="45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625"/>
            <a:ext cx="9144000" cy="39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846263"/>
            <a:ext cx="7543800" cy="4022725"/>
          </a:xfrm>
        </p:spPr>
        <p:txBody>
          <a:bodyPr/>
          <a:lstStyle/>
          <a:p>
            <a:r>
              <a:rPr lang="en-US" dirty="0" smtClean="0"/>
              <a:t>collocates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201"/>
            <a:ext cx="9144000" cy="49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COCA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users to carry out semantically-based queries of the corpus </a:t>
            </a:r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compare </a:t>
            </a:r>
            <a:r>
              <a:rPr lang="en-US" dirty="0"/>
              <a:t>and contrast the collocates of two </a:t>
            </a:r>
            <a:r>
              <a:rPr lang="en-US" dirty="0" smtClean="0"/>
              <a:t>related words e.g</a:t>
            </a:r>
            <a:r>
              <a:rPr lang="en-US" dirty="0"/>
              <a:t>. occur/happen, learn/study, men/women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determine </a:t>
            </a:r>
            <a:r>
              <a:rPr lang="en-US" dirty="0"/>
              <a:t>the difference in meaning or use between words. 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find </a:t>
            </a:r>
            <a:r>
              <a:rPr lang="en-US" dirty="0"/>
              <a:t>the frequency and distribution of synonyms and compare different </a:t>
            </a:r>
            <a:r>
              <a:rPr lang="en-US" dirty="0" smtClean="0"/>
              <a:t>genres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21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2344273"/>
              </p:ext>
            </p:extLst>
          </p:nvPr>
        </p:nvGraphicFramePr>
        <p:xfrm>
          <a:off x="88900" y="1219200"/>
          <a:ext cx="895350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193069" y="758952"/>
            <a:ext cx="7543800" cy="3566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Corpora &amp; Corpus tools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5572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846263"/>
            <a:ext cx="7543800" cy="4022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503"/>
            <a:ext cx="9144000" cy="41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98"/>
            <a:ext cx="9144000" cy="54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845"/>
            <a:ext cx="9144000" cy="40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079"/>
            <a:ext cx="9144000" cy="53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II: Corpus analysis tools</a:t>
            </a:r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2679484"/>
              </p:ext>
            </p:extLst>
          </p:nvPr>
        </p:nvGraphicFramePr>
        <p:xfrm>
          <a:off x="204289" y="261257"/>
          <a:ext cx="8743768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8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 DIY corpus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of specific genre of text 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dirty="0" smtClean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corpus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900" dirty="0"/>
              <a:t>A </a:t>
            </a:r>
            <a:r>
              <a:rPr lang="en-US" sz="1900" dirty="0" smtClean="0"/>
              <a:t>tool </a:t>
            </a:r>
            <a:r>
              <a:rPr lang="en-US" sz="1900" dirty="0"/>
              <a:t>allows users to search for target language features in a corpus</a:t>
            </a:r>
            <a:r>
              <a:rPr lang="en-US" sz="1900" dirty="0" smtClean="0"/>
              <a:t>.</a:t>
            </a:r>
            <a:endParaRPr lang="en-US" dirty="0" smtClean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700" dirty="0" err="1" smtClean="0">
                <a:solidFill>
                  <a:schemeClr val="accent2">
                    <a:lumMod val="75000"/>
                  </a:schemeClr>
                </a:solidFill>
              </a:rPr>
              <a:t>AntConc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700" dirty="0" err="1" smtClean="0">
                <a:solidFill>
                  <a:schemeClr val="accent2">
                    <a:lumMod val="75000"/>
                  </a:schemeClr>
                </a:solidFill>
              </a:rPr>
              <a:t>KeyBNC</a:t>
            </a:r>
            <a:endParaRPr lang="en-US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Simple Concordance Program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700" dirty="0" err="1" smtClean="0">
                <a:solidFill>
                  <a:schemeClr val="accent2">
                    <a:lumMod val="75000"/>
                  </a:schemeClr>
                </a:solidFill>
              </a:rPr>
              <a:t>WordSmith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 Tools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700" dirty="0" err="1" smtClean="0">
                <a:solidFill>
                  <a:schemeClr val="accent2">
                    <a:lumMod val="75000"/>
                  </a:schemeClr>
                </a:solidFill>
              </a:rPr>
              <a:t>Wmatrix</a:t>
            </a: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4" y="2043503"/>
            <a:ext cx="2035213" cy="1356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1" y="2080604"/>
            <a:ext cx="2429708" cy="1278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017" y="2779605"/>
            <a:ext cx="527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th-TH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377" y="1949595"/>
            <a:ext cx="527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20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8718"/>
          </a:xfrm>
        </p:spPr>
      </p:pic>
    </p:spTree>
    <p:extLst>
      <p:ext uri="{BB962C8B-B14F-4D97-AF65-F5344CB8AC3E}">
        <p14:creationId xmlns:p14="http://schemas.microsoft.com/office/powerpoint/2010/main" val="28788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76"/>
            <a:ext cx="9144000" cy="691035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51126" y="533181"/>
            <a:ext cx="1019332" cy="3692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4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980"/>
            <a:ext cx="9144000" cy="48920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67256" y="1122218"/>
            <a:ext cx="679474" cy="3692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08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732"/>
            <a:ext cx="9144000" cy="49065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11196" y="1145078"/>
            <a:ext cx="509144" cy="2798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1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i: corpora</a:t>
            </a:r>
            <a:endParaRPr lang="th-TH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4118123"/>
              </p:ext>
            </p:extLst>
          </p:nvPr>
        </p:nvGraphicFramePr>
        <p:xfrm>
          <a:off x="204289" y="261257"/>
          <a:ext cx="8743768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4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622"/>
            <a:ext cx="9144000" cy="48977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1606" y="922193"/>
            <a:ext cx="679474" cy="3692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19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407"/>
            <a:ext cx="9144000" cy="49091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00005" y="1091564"/>
            <a:ext cx="831264" cy="3692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31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837"/>
            <a:ext cx="9144000" cy="48863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5368" y="1124278"/>
            <a:ext cx="1019332" cy="3692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71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1998" y="331798"/>
            <a:ext cx="1463041" cy="37940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340"/>
            <a:ext cx="9144000" cy="48920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70451" y="1624931"/>
            <a:ext cx="658517" cy="28395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6721" y="281094"/>
            <a:ext cx="8188959" cy="938106"/>
          </a:xfrm>
        </p:spPr>
        <p:txBody>
          <a:bodyPr/>
          <a:lstStyle/>
          <a:p>
            <a:pPr algn="r"/>
            <a:r>
              <a:rPr lang="en-US" dirty="0"/>
              <a:t>"words which are significantly more frequent in one </a:t>
            </a:r>
            <a:r>
              <a:rPr lang="en-US" dirty="0" smtClean="0"/>
              <a:t>corpus than </a:t>
            </a:r>
            <a:r>
              <a:rPr lang="en-US" dirty="0"/>
              <a:t>another" </a:t>
            </a:r>
            <a:r>
              <a:rPr lang="en-US" dirty="0" smtClean="0"/>
              <a:t>(</a:t>
            </a:r>
            <a:r>
              <a:rPr lang="en-US" dirty="0" err="1" smtClean="0"/>
              <a:t>Hunston</a:t>
            </a:r>
            <a:r>
              <a:rPr lang="en-US" dirty="0" smtClean="0"/>
              <a:t>, 2002</a:t>
            </a:r>
            <a:r>
              <a:rPr lang="en-US" dirty="0"/>
              <a:t>, p. 68). </a:t>
            </a:r>
          </a:p>
        </p:txBody>
      </p:sp>
    </p:spTree>
    <p:extLst>
      <p:ext uri="{BB962C8B-B14F-4D97-AF65-F5344CB8AC3E}">
        <p14:creationId xmlns:p14="http://schemas.microsoft.com/office/powerpoint/2010/main" val="34657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98160" y="1869440"/>
            <a:ext cx="3037840" cy="2052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 vs. Micro</a:t>
            </a:r>
          </a:p>
          <a:p>
            <a:endParaRPr lang="en-US" i="1" dirty="0"/>
          </a:p>
          <a:p>
            <a:r>
              <a:rPr lang="en-US" i="1" dirty="0"/>
              <a:t>words which are significantly more frequent in </a:t>
            </a:r>
            <a:r>
              <a:rPr lang="en-US" i="1" dirty="0">
                <a:solidFill>
                  <a:srgbClr val="FFFF00"/>
                </a:solidFill>
              </a:rPr>
              <a:t>Applied Linguistics </a:t>
            </a:r>
            <a:r>
              <a:rPr lang="en-US" i="1" dirty="0"/>
              <a:t>than </a:t>
            </a:r>
            <a:r>
              <a:rPr lang="en-US" i="1" dirty="0">
                <a:solidFill>
                  <a:srgbClr val="FFFF00"/>
                </a:solidFill>
              </a:rPr>
              <a:t>Microbiology </a:t>
            </a:r>
          </a:p>
        </p:txBody>
      </p:sp>
    </p:spTree>
    <p:extLst>
      <p:ext uri="{BB962C8B-B14F-4D97-AF65-F5344CB8AC3E}">
        <p14:creationId xmlns:p14="http://schemas.microsoft.com/office/powerpoint/2010/main" val="3459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 rot="19600567">
            <a:off x="5909429" y="3148572"/>
            <a:ext cx="270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Key-BNC</a:t>
            </a:r>
            <a:endParaRPr lang="th-TH" sz="3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7039" y="5474980"/>
            <a:ext cx="4124960" cy="104774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target corpus vs. BNC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http://crs2.kmutt.ac.th/Key-BNC/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78"/>
            <a:ext cx="9144000" cy="63298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96560" y="3738880"/>
            <a:ext cx="3037840" cy="2052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 vs. </a:t>
            </a:r>
            <a:r>
              <a:rPr lang="en-US" dirty="0" smtClean="0"/>
              <a:t>BNC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words which are significantly more frequent in </a:t>
            </a:r>
            <a:r>
              <a:rPr lang="en-US" i="1" dirty="0">
                <a:solidFill>
                  <a:srgbClr val="FFFF00"/>
                </a:solidFill>
              </a:rPr>
              <a:t>Applied Linguistics </a:t>
            </a:r>
            <a:r>
              <a:rPr lang="en-US" i="1" dirty="0"/>
              <a:t>than </a:t>
            </a:r>
            <a:r>
              <a:rPr lang="en-US" i="1" dirty="0" smtClean="0">
                <a:solidFill>
                  <a:srgbClr val="FFFF00"/>
                </a:solidFill>
              </a:rPr>
              <a:t>general English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II: Corpus analysis tools</a:t>
            </a:r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3535179"/>
              </p:ext>
            </p:extLst>
          </p:nvPr>
        </p:nvGraphicFramePr>
        <p:xfrm>
          <a:off x="204289" y="261257"/>
          <a:ext cx="8743768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7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vs. </a:t>
            </a:r>
            <a:r>
              <a:rPr lang="en-US" b="1" dirty="0" smtClean="0">
                <a:solidFill>
                  <a:srgbClr val="FF0000"/>
                </a:solidFill>
              </a:rPr>
              <a:t>Annotated</a:t>
            </a:r>
            <a:r>
              <a:rPr lang="en-US" dirty="0" smtClean="0"/>
              <a:t> corpora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POS taggers: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TagAnt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CLAWS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Semantic tagger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USAS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3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corpus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5012266"/>
          </a:xfrm>
        </p:spPr>
        <p:txBody>
          <a:bodyPr>
            <a:normAutofit/>
          </a:bodyPr>
          <a:lstStyle/>
          <a:p>
            <a:pPr algn="just"/>
            <a:r>
              <a:rPr lang="en-US" i="1" dirty="0"/>
              <a:t>“A corpus can be defined as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collection of texts </a:t>
            </a:r>
            <a:r>
              <a:rPr lang="en-US" i="1" dirty="0"/>
              <a:t>assumed to be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representative</a:t>
            </a:r>
            <a:r>
              <a:rPr lang="en-US" i="1" dirty="0"/>
              <a:t> of a given language put together so that it can be used for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linguistic analysis</a:t>
            </a:r>
            <a:r>
              <a:rPr lang="en-US" i="1" dirty="0"/>
              <a:t>. Usually the assumption is that the language stored in a corpus is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naturally-occurring</a:t>
            </a:r>
            <a:r>
              <a:rPr lang="en-US" i="1" dirty="0"/>
              <a:t>, that is gathered according to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explicit design criteria</a:t>
            </a:r>
            <a:r>
              <a:rPr lang="en-US" i="1" dirty="0"/>
              <a:t>, with a specific purpose in mind, and with a claim to represent natural chunks of language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selected according to specific typology</a:t>
            </a:r>
            <a:r>
              <a:rPr lang="en-US" i="1" dirty="0"/>
              <a:t>.”                      </a:t>
            </a:r>
          </a:p>
          <a:p>
            <a:pPr algn="r"/>
            <a:r>
              <a:rPr lang="en-US" dirty="0"/>
              <a:t>    </a:t>
            </a:r>
            <a:r>
              <a:rPr lang="en-US" dirty="0" err="1"/>
              <a:t>Tognini-Bonelli</a:t>
            </a:r>
            <a:r>
              <a:rPr lang="en-US" dirty="0"/>
              <a:t> (</a:t>
            </a:r>
            <a:r>
              <a:rPr lang="en-US" dirty="0" smtClean="0"/>
              <a:t>2001:2)</a:t>
            </a:r>
          </a:p>
          <a:p>
            <a:pPr algn="r"/>
            <a:endParaRPr lang="en-US" dirty="0"/>
          </a:p>
          <a:p>
            <a:pPr algn="just"/>
            <a:r>
              <a:rPr lang="en-US" dirty="0"/>
              <a:t>“</a:t>
            </a:r>
            <a:r>
              <a:rPr lang="en-US" i="1" dirty="0"/>
              <a:t>A corpus is a collection of (1)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machine-readable</a:t>
            </a:r>
            <a:r>
              <a:rPr lang="en-US" i="1" dirty="0"/>
              <a:t> (2)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authentic</a:t>
            </a:r>
            <a:r>
              <a:rPr lang="en-US" i="1" dirty="0"/>
              <a:t> texts (including transcripts of spoken data) which is (3)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sampled</a:t>
            </a:r>
            <a:r>
              <a:rPr lang="en-US" i="1" dirty="0"/>
              <a:t> to be (4)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representative</a:t>
            </a:r>
            <a:r>
              <a:rPr lang="en-US" i="1" dirty="0"/>
              <a:t> of a particular language or language variety.</a:t>
            </a:r>
            <a:r>
              <a:rPr lang="en-US" dirty="0"/>
              <a:t>” </a:t>
            </a:r>
          </a:p>
          <a:p>
            <a:pPr algn="r"/>
            <a:r>
              <a:rPr lang="en-US" dirty="0" smtClean="0"/>
              <a:t>McEnery</a:t>
            </a:r>
            <a:r>
              <a:rPr lang="en-US" dirty="0"/>
              <a:t>, Xiao and </a:t>
            </a:r>
            <a:r>
              <a:rPr lang="en-US" dirty="0" err="1" smtClean="0"/>
              <a:t>Tono</a:t>
            </a:r>
            <a:r>
              <a:rPr lang="en-US" dirty="0" smtClean="0"/>
              <a:t> (2006:5</a:t>
            </a:r>
            <a:r>
              <a:rPr lang="en-US" dirty="0"/>
              <a:t>)</a:t>
            </a:r>
          </a:p>
          <a:p>
            <a:pPr algn="r"/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0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Penn Treebank </a:t>
            </a:r>
            <a:r>
              <a:rPr lang="en-US" dirty="0" smtClean="0"/>
              <a:t>POS </a:t>
            </a:r>
            <a:r>
              <a:rPr lang="en-US" dirty="0"/>
              <a:t>Tags </a:t>
            </a:r>
            <a:br>
              <a:rPr lang="en-US" dirty="0"/>
            </a:br>
            <a:r>
              <a:rPr lang="en-US" sz="2000" dirty="0"/>
              <a:t>Alphabetical list of part-of-speech tags used in the Penn Treebank Project: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4" y="1878536"/>
            <a:ext cx="2694791" cy="4404321"/>
          </a:xfr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459044" y="1878536"/>
            <a:ext cx="363070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e.g. </a:t>
            </a:r>
            <a:r>
              <a:rPr lang="en-US" dirty="0" err="1" smtClean="0"/>
              <a:t>TagAnt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1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7873"/>
          </a:xfrm>
        </p:spPr>
      </p:pic>
    </p:spTree>
    <p:extLst>
      <p:ext uri="{BB962C8B-B14F-4D97-AF65-F5344CB8AC3E}">
        <p14:creationId xmlns:p14="http://schemas.microsoft.com/office/powerpoint/2010/main" val="15301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This_DT</a:t>
            </a:r>
            <a:r>
              <a:rPr lang="en-US" dirty="0"/>
              <a:t> </a:t>
            </a:r>
            <a:r>
              <a:rPr lang="en-US" dirty="0" err="1"/>
              <a:t>article_NN</a:t>
            </a:r>
            <a:r>
              <a:rPr lang="en-US" dirty="0"/>
              <a:t> </a:t>
            </a:r>
            <a:r>
              <a:rPr lang="en-US" dirty="0" err="1"/>
              <a:t>presents_VVZ</a:t>
            </a:r>
            <a:r>
              <a:rPr lang="en-US" dirty="0"/>
              <a:t> </a:t>
            </a:r>
            <a:r>
              <a:rPr lang="en-US" dirty="0" err="1"/>
              <a:t>a_DT</a:t>
            </a:r>
            <a:r>
              <a:rPr lang="en-US" dirty="0"/>
              <a:t> </a:t>
            </a:r>
            <a:r>
              <a:rPr lang="en-US" dirty="0" err="1"/>
              <a:t>case_NN</a:t>
            </a:r>
            <a:r>
              <a:rPr lang="en-US" dirty="0"/>
              <a:t> </a:t>
            </a:r>
            <a:r>
              <a:rPr lang="en-US" dirty="0" err="1"/>
              <a:t>study_NN</a:t>
            </a:r>
            <a:r>
              <a:rPr lang="en-US" dirty="0"/>
              <a:t> </a:t>
            </a:r>
            <a:r>
              <a:rPr lang="en-US" dirty="0" err="1"/>
              <a:t>of_IN</a:t>
            </a:r>
            <a:r>
              <a:rPr lang="en-US" dirty="0"/>
              <a:t> </a:t>
            </a:r>
            <a:r>
              <a:rPr lang="en-US" dirty="0" err="1"/>
              <a:t>phonological_JJ</a:t>
            </a:r>
            <a:r>
              <a:rPr lang="en-US" dirty="0"/>
              <a:t> </a:t>
            </a:r>
            <a:r>
              <a:rPr lang="en-US" dirty="0" err="1"/>
              <a:t>types_NNS</a:t>
            </a:r>
            <a:r>
              <a:rPr lang="en-US" dirty="0"/>
              <a:t> </a:t>
            </a:r>
            <a:r>
              <a:rPr lang="en-US" dirty="0" err="1"/>
              <a:t>of_IN</a:t>
            </a:r>
            <a:r>
              <a:rPr lang="en-US" dirty="0"/>
              <a:t> </a:t>
            </a:r>
            <a:r>
              <a:rPr lang="en-US" dirty="0" err="1"/>
              <a:t>internal_JJ</a:t>
            </a:r>
            <a:r>
              <a:rPr lang="en-US" dirty="0"/>
              <a:t> </a:t>
            </a:r>
            <a:r>
              <a:rPr lang="en-US" dirty="0" err="1"/>
              <a:t>evaluation_NN</a:t>
            </a:r>
            <a:r>
              <a:rPr lang="en-US" dirty="0"/>
              <a:t> </a:t>
            </a:r>
            <a:r>
              <a:rPr lang="en-US" dirty="0" err="1"/>
              <a:t>in_IN</a:t>
            </a:r>
            <a:r>
              <a:rPr lang="en-US" dirty="0"/>
              <a:t> </a:t>
            </a:r>
            <a:r>
              <a:rPr lang="en-US" dirty="0" err="1"/>
              <a:t>the_DT</a:t>
            </a:r>
            <a:r>
              <a:rPr lang="en-US" dirty="0"/>
              <a:t> </a:t>
            </a:r>
            <a:r>
              <a:rPr lang="en-US" dirty="0" err="1"/>
              <a:t>personal_JJ</a:t>
            </a:r>
            <a:r>
              <a:rPr lang="en-US" dirty="0"/>
              <a:t> </a:t>
            </a:r>
            <a:r>
              <a:rPr lang="en-US" dirty="0" err="1"/>
              <a:t>oral_JJ</a:t>
            </a:r>
            <a:r>
              <a:rPr lang="en-US" dirty="0"/>
              <a:t> </a:t>
            </a:r>
            <a:r>
              <a:rPr lang="en-US" dirty="0" err="1"/>
              <a:t>narrative_NN</a:t>
            </a:r>
            <a:r>
              <a:rPr lang="en-US" dirty="0"/>
              <a:t> </a:t>
            </a:r>
            <a:r>
              <a:rPr lang="en-US" dirty="0" err="1"/>
              <a:t>of_IN</a:t>
            </a:r>
            <a:r>
              <a:rPr lang="en-US" dirty="0"/>
              <a:t> </a:t>
            </a:r>
            <a:r>
              <a:rPr lang="en-US" dirty="0" err="1"/>
              <a:t>one_CD</a:t>
            </a:r>
            <a:r>
              <a:rPr lang="en-US" dirty="0"/>
              <a:t> non-</a:t>
            </a:r>
            <a:r>
              <a:rPr lang="en-US" dirty="0" err="1"/>
              <a:t>native_JJ</a:t>
            </a:r>
            <a:r>
              <a:rPr lang="en-US" dirty="0"/>
              <a:t> </a:t>
            </a:r>
            <a:r>
              <a:rPr lang="en-US" dirty="0" err="1"/>
              <a:t>speaker_NN</a:t>
            </a:r>
            <a:r>
              <a:rPr lang="en-US" dirty="0"/>
              <a:t> </a:t>
            </a:r>
            <a:r>
              <a:rPr lang="en-US" dirty="0" err="1"/>
              <a:t>of_IN</a:t>
            </a:r>
            <a:r>
              <a:rPr lang="en-US" dirty="0"/>
              <a:t> </a:t>
            </a:r>
            <a:r>
              <a:rPr lang="en-US" dirty="0" err="1"/>
              <a:t>English_NP</a:t>
            </a:r>
            <a:r>
              <a:rPr lang="en-US" dirty="0"/>
              <a:t> ._</a:t>
            </a:r>
            <a:r>
              <a:rPr lang="en-US" dirty="0" smtClean="0"/>
              <a:t>SENT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Vertical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812979"/>
              </p:ext>
            </p:extLst>
          </p:nvPr>
        </p:nvGraphicFramePr>
        <p:xfrm>
          <a:off x="4663440" y="2582334"/>
          <a:ext cx="3703321" cy="4022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35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article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article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VVZ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phonological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phonological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types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type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evaluation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evaluation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personal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personal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oral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oral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narrative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narrative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non-native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non-native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speaker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speaker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English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English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9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UCREL CLAWS7 </a:t>
            </a:r>
            <a:r>
              <a:rPr lang="en-US" dirty="0" err="1"/>
              <a:t>Tagset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1" y="1867778"/>
            <a:ext cx="3865864" cy="4867863"/>
          </a:xfrm>
        </p:spPr>
      </p:pic>
    </p:spTree>
    <p:extLst>
      <p:ext uri="{BB962C8B-B14F-4D97-AF65-F5344CB8AC3E}">
        <p14:creationId xmlns:p14="http://schemas.microsoft.com/office/powerpoint/2010/main" val="34294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764"/>
            <a:ext cx="9152680" cy="4765095"/>
          </a:xfrm>
        </p:spPr>
      </p:pic>
    </p:spTree>
    <p:extLst>
      <p:ext uri="{BB962C8B-B14F-4D97-AF65-F5344CB8AC3E}">
        <p14:creationId xmlns:p14="http://schemas.microsoft.com/office/powerpoint/2010/main" val="29665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This_DT0 </a:t>
            </a:r>
            <a:r>
              <a:rPr lang="en-US" dirty="0"/>
              <a:t>article_NN1 </a:t>
            </a:r>
            <a:r>
              <a:rPr lang="en-US" dirty="0" err="1"/>
              <a:t>presents_VVZ</a:t>
            </a:r>
            <a:r>
              <a:rPr lang="en-US" dirty="0"/>
              <a:t> a_AT0 case_NN1 study_NN1 </a:t>
            </a:r>
            <a:r>
              <a:rPr lang="en-US" dirty="0" err="1"/>
              <a:t>of_PRF</a:t>
            </a:r>
            <a:r>
              <a:rPr lang="en-US" dirty="0"/>
              <a:t> phonological_AJ0 types_NN2 </a:t>
            </a:r>
            <a:r>
              <a:rPr lang="en-US" dirty="0" err="1"/>
              <a:t>of_PRF</a:t>
            </a:r>
            <a:r>
              <a:rPr lang="en-US" dirty="0"/>
              <a:t> internal_AJ0 evaluation_NN1 </a:t>
            </a:r>
            <a:r>
              <a:rPr lang="en-US" dirty="0" err="1"/>
              <a:t>in_PRP</a:t>
            </a:r>
            <a:r>
              <a:rPr lang="en-US" dirty="0"/>
              <a:t> the_AT0 personal_AJ0 oral_AJ0 narrative_NN1 </a:t>
            </a:r>
            <a:r>
              <a:rPr lang="en-US" dirty="0" err="1"/>
              <a:t>of_PRF</a:t>
            </a:r>
            <a:r>
              <a:rPr lang="en-US" dirty="0"/>
              <a:t> </a:t>
            </a:r>
            <a:r>
              <a:rPr lang="en-US" dirty="0" err="1"/>
              <a:t>one_CRD</a:t>
            </a:r>
            <a:r>
              <a:rPr lang="en-US" dirty="0"/>
              <a:t> non-native_AJ0 speaker_NN1 </a:t>
            </a:r>
            <a:r>
              <a:rPr lang="en-US" dirty="0" err="1"/>
              <a:t>of_PRF</a:t>
            </a:r>
            <a:r>
              <a:rPr lang="en-US" dirty="0"/>
              <a:t> </a:t>
            </a:r>
            <a:r>
              <a:rPr lang="en-US" dirty="0" err="1"/>
              <a:t>English_SENT</a:t>
            </a:r>
            <a:r>
              <a:rPr lang="en-US" dirty="0"/>
              <a:t> ._PUN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" y="1974826"/>
            <a:ext cx="9000000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</a:t>
            </a:r>
            <a:r>
              <a:rPr lang="en-US" dirty="0" err="1" smtClean="0"/>
              <a:t>tagset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http://ucrel.lancs.ac.uk/usas/USASSemanticTagset.pdf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565"/>
            <a:ext cx="9144000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879"/>
            <a:ext cx="9144000" cy="21181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This_M6 article_Q4.2 presents_A9- a_Z5 case_A4.1[i1.2.1 study_A4.1[i1.2.2 </a:t>
            </a:r>
          </a:p>
          <a:p>
            <a:r>
              <a:rPr lang="en-US" dirty="0"/>
              <a:t>of_Z5 phonological_Z99 types_A4.1 of_Z5 internal_M6 evaluation_A5.1 in_Z5 </a:t>
            </a:r>
          </a:p>
          <a:p>
            <a:r>
              <a:rPr lang="en-US" dirty="0"/>
              <a:t>the_Z5 personal_S5- oral_B1 narrative_Q2.1 of_Z5 one_N1 </a:t>
            </a:r>
          </a:p>
          <a:p>
            <a:r>
              <a:rPr lang="en-US" dirty="0"/>
              <a:t>non-native_Q3/S2mf[i2.2.1 speaker_Q3/S2mf[i2.2.2 of_Z5 English_Z1mf ._PUNC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II: Corpus analysis tools</a:t>
            </a:r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985131"/>
              </p:ext>
            </p:extLst>
          </p:nvPr>
        </p:nvGraphicFramePr>
        <p:xfrm>
          <a:off x="204289" y="261257"/>
          <a:ext cx="8743768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0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well-known existing corpora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The British National Corpus (BNC)</a:t>
            </a:r>
            <a:endParaRPr lang="en-US" dirty="0"/>
          </a:p>
          <a:p>
            <a:r>
              <a:rPr lang="en-US" dirty="0">
                <a:hlinkClick r:id="rId3"/>
              </a:rPr>
              <a:t>http://corpus.byu.edu/bnc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sz="2400" dirty="0"/>
              <a:t>Corpus of Contemporary American English (COCA)</a:t>
            </a:r>
          </a:p>
          <a:p>
            <a:r>
              <a:rPr lang="en-US" dirty="0">
                <a:hlinkClick r:id="rId4"/>
              </a:rPr>
              <a:t>http://corpus.byu.edu/coca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sz="2400" dirty="0"/>
              <a:t>The International Corpus of English (ICE)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www.ucl.ac.uk/english-usage/projects/ice.htm</a:t>
            </a:r>
            <a:endParaRPr lang="en-US" dirty="0" smtClean="0"/>
          </a:p>
          <a:p>
            <a:endParaRPr lang="en-US" dirty="0"/>
          </a:p>
          <a:p>
            <a:r>
              <a:rPr lang="en-US" sz="2400" dirty="0"/>
              <a:t>Michigan Corpus of Academic Spoken English (MICASE)</a:t>
            </a:r>
          </a:p>
          <a:p>
            <a:r>
              <a:rPr lang="en-US" dirty="0">
                <a:hlinkClick r:id="rId6"/>
              </a:rPr>
              <a:t>http://quod.lib.umich.edu/m/micase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Books </a:t>
            </a:r>
            <a:r>
              <a:rPr lang="en-US" dirty="0" err="1"/>
              <a:t>Ngram</a:t>
            </a:r>
            <a:r>
              <a:rPr lang="en-US" dirty="0"/>
              <a:t> Viewer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1"/>
            <a:ext cx="9141443" cy="4502074"/>
          </a:xfrm>
        </p:spPr>
      </p:pic>
    </p:spTree>
    <p:extLst>
      <p:ext uri="{BB962C8B-B14F-4D97-AF65-F5344CB8AC3E}">
        <p14:creationId xmlns:p14="http://schemas.microsoft.com/office/powerpoint/2010/main" val="2212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II: Corpus analysis tools</a:t>
            </a:r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2913165"/>
              </p:ext>
            </p:extLst>
          </p:nvPr>
        </p:nvGraphicFramePr>
        <p:xfrm>
          <a:off x="204289" y="261257"/>
          <a:ext cx="8743768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5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02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305178"/>
          </a:xfrm>
        </p:spPr>
      </p:pic>
    </p:spTree>
    <p:extLst>
      <p:ext uri="{BB962C8B-B14F-4D97-AF65-F5344CB8AC3E}">
        <p14:creationId xmlns:p14="http://schemas.microsoft.com/office/powerpoint/2010/main" val="27999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III: Analyzing corpora</a:t>
            </a:r>
            <a:endParaRPr lang="th-T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5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Exploring COCA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Search COCA by: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Words, </a:t>
            </a:r>
            <a:r>
              <a:rPr lang="en-US" sz="2000" dirty="0" smtClean="0"/>
              <a:t>e.g. difference, bounce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Phrases, </a:t>
            </a:r>
            <a:r>
              <a:rPr lang="en-US" sz="2000" dirty="0" smtClean="0"/>
              <a:t>e.g. root and branch, go + adjective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Lemmas, </a:t>
            </a:r>
            <a:r>
              <a:rPr lang="en-US" sz="2000" dirty="0" smtClean="0"/>
              <a:t>e.g. all form of ‘interest’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Wildcards,  </a:t>
            </a:r>
            <a:r>
              <a:rPr lang="en-US" sz="2000" dirty="0" smtClean="0"/>
              <a:t>e.g. un*</a:t>
            </a:r>
            <a:r>
              <a:rPr lang="en-US" sz="2000" dirty="0" err="1" smtClean="0"/>
              <a:t>ly</a:t>
            </a:r>
            <a:r>
              <a:rPr lang="en-US" sz="2000" dirty="0" smtClean="0"/>
              <a:t>, </a:t>
            </a:r>
            <a:r>
              <a:rPr lang="en-US" sz="2000" dirty="0" err="1" smtClean="0"/>
              <a:t>im</a:t>
            </a:r>
            <a:r>
              <a:rPr lang="en-US" sz="2000" dirty="0" smtClean="0"/>
              <a:t>*</a:t>
            </a:r>
            <a:r>
              <a:rPr lang="en-US" sz="2000" dirty="0" err="1" smtClean="0"/>
              <a:t>ment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1" y="1583977"/>
            <a:ext cx="7057320" cy="313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Exploring COCA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Search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draw + noun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would like + to + verb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 list of all search results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 chart display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The frequency in the 5 registers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The frequency in </a:t>
            </a:r>
            <a:r>
              <a:rPr lang="en-US" dirty="0" err="1" smtClean="0"/>
              <a:t>subregisters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Exploring COCA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Search for collocates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Nouns near ‘discuss’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Adjectives near ‘speak’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Nouns after ‘look into’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Words starting with ‘com*’ near ‘task’</a:t>
            </a:r>
          </a:p>
          <a:p>
            <a:pPr lvl="1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See how words and phrases vary across speech and different types of texts.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Exploring COCA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Carry out semantically-based queries 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Compare the search results of: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Nouns with occur/happen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Adjective with men/women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Verbs with actor/actress</a:t>
            </a:r>
          </a:p>
        </p:txBody>
      </p:sp>
    </p:spTree>
    <p:extLst>
      <p:ext uri="{BB962C8B-B14F-4D97-AF65-F5344CB8AC3E}">
        <p14:creationId xmlns:p14="http://schemas.microsoft.com/office/powerpoint/2010/main" val="27627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https://corpus.byu.edu/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6" y="1846263"/>
            <a:ext cx="5121664" cy="4441443"/>
          </a:xfrm>
        </p:spPr>
      </p:pic>
    </p:spTree>
    <p:extLst>
      <p:ext uri="{BB962C8B-B14F-4D97-AF65-F5344CB8AC3E}">
        <p14:creationId xmlns:p14="http://schemas.microsoft.com/office/powerpoint/2010/main" val="36894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2: Analyzing a specialized corpus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Corpus: A </a:t>
            </a:r>
            <a:r>
              <a:rPr lang="en-US" dirty="0"/>
              <a:t>corpus of research article abstracts (.txt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Corpus tool: </a:t>
            </a:r>
            <a:r>
              <a:rPr lang="en-US" dirty="0" err="1" smtClean="0"/>
              <a:t>AntConc</a:t>
            </a:r>
            <a:r>
              <a:rPr lang="en-US" dirty="0" smtClean="0"/>
              <a:t> (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://www.laurenceanthony.net/software/antconc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)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different features in </a:t>
            </a:r>
            <a:r>
              <a:rPr lang="en-US" dirty="0" err="1" smtClean="0"/>
              <a:t>AntConc</a:t>
            </a:r>
            <a:r>
              <a:rPr lang="en-US" dirty="0" smtClean="0"/>
              <a:t> and save output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Word List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Concordance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Concordance plot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File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Clusters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Collocates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Keywords </a:t>
            </a:r>
          </a:p>
          <a:p>
            <a:pPr>
              <a:buNone/>
            </a:pPr>
            <a:r>
              <a:rPr lang="en-US" dirty="0" smtClean="0"/>
              <a:t>	Question: What do you know about a corpus?</a:t>
            </a:r>
          </a:p>
        </p:txBody>
      </p:sp>
    </p:spTree>
    <p:extLst>
      <p:ext uri="{BB962C8B-B14F-4D97-AF65-F5344CB8AC3E}">
        <p14:creationId xmlns:p14="http://schemas.microsoft.com/office/powerpoint/2010/main" val="7521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62150505"/>
              </p:ext>
            </p:extLst>
          </p:nvPr>
        </p:nvGraphicFramePr>
        <p:xfrm>
          <a:off x="88900" y="1219200"/>
          <a:ext cx="895350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193069" y="758952"/>
            <a:ext cx="7543800" cy="3566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Corpora &amp; Corpus tools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6610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Adolphs</a:t>
            </a:r>
            <a:r>
              <a:rPr lang="en-US" dirty="0"/>
              <a:t>, S. (2006). Introducing electronic text analysis: A practical guide for language and literacy studies. New York: </a:t>
            </a:r>
            <a:r>
              <a:rPr lang="en-US" dirty="0" smtClean="0"/>
              <a:t>Routledge.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Bowker</a:t>
            </a:r>
            <a:r>
              <a:rPr lang="en-US" dirty="0"/>
              <a:t>, L., &amp; Pearson, J. (2002). Working with specialized language: a practical guide to using corpora. London/ New York: Routledge.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Hunston</a:t>
            </a:r>
            <a:r>
              <a:rPr lang="en-US" dirty="0"/>
              <a:t>, S. (2002). Corpora in applied linguistics. Ernst </a:t>
            </a:r>
            <a:r>
              <a:rPr lang="en-US" dirty="0" err="1"/>
              <a:t>Klett</a:t>
            </a:r>
            <a:r>
              <a:rPr lang="en-US" dirty="0"/>
              <a:t> </a:t>
            </a:r>
            <a:r>
              <a:rPr lang="en-US" dirty="0" err="1" smtClean="0"/>
              <a:t>Sprachen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Scott</a:t>
            </a:r>
            <a:r>
              <a:rPr lang="en-US" dirty="0"/>
              <a:t>, M., &amp; Tribble, C. (2006). Textual patterns: Key words and corpus analysis in language education. Amsterdam/Philadelphia: John Benjamins </a:t>
            </a:r>
            <a:r>
              <a:rPr lang="en-US" dirty="0" smtClean="0"/>
              <a:t>Publishing.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Tognini-Bonelli</a:t>
            </a:r>
            <a:r>
              <a:rPr lang="en-US" dirty="0"/>
              <a:t>, E. (2001). Corpus linguistics at work (Vol. 6). John Benjamins Publishing.</a:t>
            </a:r>
          </a:p>
          <a:p>
            <a:pPr algn="just"/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92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II: Corpus analysis tools</a:t>
            </a:r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0550799"/>
              </p:ext>
            </p:extLst>
          </p:nvPr>
        </p:nvGraphicFramePr>
        <p:xfrm>
          <a:off x="204289" y="261257"/>
          <a:ext cx="8743768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42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analysis tools</a:t>
            </a:r>
            <a:endParaRPr lang="th-TH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Existing corpora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Online (corpus + tools)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CD, DVD (corpus)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DIY corpora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6270" y="6503904"/>
            <a:ext cx="2800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Photo: https</a:t>
            </a:r>
            <a:r>
              <a:rPr lang="en-US" sz="1100" dirty="0"/>
              <a:t>://www.corpusdata.org/intro.asp</a:t>
            </a:r>
            <a:endParaRPr lang="th-TH" sz="11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90" y="1935130"/>
            <a:ext cx="2900170" cy="168895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754884" y="2520404"/>
            <a:ext cx="268941" cy="384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Group 2"/>
          <p:cNvGrpSpPr/>
          <p:nvPr/>
        </p:nvGrpSpPr>
        <p:grpSpPr>
          <a:xfrm>
            <a:off x="538017" y="2043503"/>
            <a:ext cx="2398820" cy="1844098"/>
            <a:chOff x="538017" y="2043503"/>
            <a:chExt cx="2398820" cy="1844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624" y="2043503"/>
              <a:ext cx="2035213" cy="13568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8017" y="2779605"/>
              <a:ext cx="5271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endParaRPr lang="th-TH" sz="6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19230" y="1804121"/>
            <a:ext cx="2429708" cy="1409137"/>
            <a:chOff x="1919230" y="1804121"/>
            <a:chExt cx="2429708" cy="14091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230" y="1935130"/>
              <a:ext cx="2429708" cy="12781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09506" y="1804121"/>
              <a:ext cx="5271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5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II: Corpus analysis tools</a:t>
            </a:r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9006168"/>
              </p:ext>
            </p:extLst>
          </p:nvPr>
        </p:nvGraphicFramePr>
        <p:xfrm>
          <a:off x="204289" y="261257"/>
          <a:ext cx="8743768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5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5503</TotalTime>
  <Words>1216</Words>
  <Application>Microsoft Office PowerPoint</Application>
  <PresentationFormat>On-screen Show (4:3)</PresentationFormat>
  <Paragraphs>341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Retrospect</vt:lpstr>
      <vt:lpstr>Corpus processing tools</vt:lpstr>
      <vt:lpstr>PowerPoint Presentation</vt:lpstr>
      <vt:lpstr>PowerPoint Presentation</vt:lpstr>
      <vt:lpstr>A corpus</vt:lpstr>
      <vt:lpstr>Some well-known existing corpora</vt:lpstr>
      <vt:lpstr>https://corpus.byu.edu/</vt:lpstr>
      <vt:lpstr>PowerPoint Presentation</vt:lpstr>
      <vt:lpstr>Corpus analysis tools</vt:lpstr>
      <vt:lpstr>PowerPoint Presentation</vt:lpstr>
      <vt:lpstr>Corpus of Contemporary American English (COCA)</vt:lpstr>
      <vt:lpstr>Searching COCA</vt:lpstr>
      <vt:lpstr>PowerPoint Presentation</vt:lpstr>
      <vt:lpstr>PowerPoint Presentation</vt:lpstr>
      <vt:lpstr>Searching COCA</vt:lpstr>
      <vt:lpstr>PowerPoint Presentation</vt:lpstr>
      <vt:lpstr>PowerPoint Presentation</vt:lpstr>
      <vt:lpstr>PowerPoint Presentation</vt:lpstr>
      <vt:lpstr>PowerPoint Presentation</vt:lpstr>
      <vt:lpstr>Searching COCA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Analyzing a DIY corpus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Raw vs. Annotated corpora</vt:lpstr>
      <vt:lpstr>Penn Treebank POS Tags  Alphabetical list of part-of-speech tags used in the Penn Treebank Project:</vt:lpstr>
      <vt:lpstr>PowerPoint Presentation</vt:lpstr>
      <vt:lpstr>PowerPoint Presentation</vt:lpstr>
      <vt:lpstr>UCREL CLAWS7 Tagset</vt:lpstr>
      <vt:lpstr>PowerPoint Presentation</vt:lpstr>
      <vt:lpstr>PowerPoint Presentation</vt:lpstr>
      <vt:lpstr>Semantic tagset </vt:lpstr>
      <vt:lpstr>PowerPoint Presentation</vt:lpstr>
      <vt:lpstr>PowerPoint Presentation</vt:lpstr>
      <vt:lpstr>PowerPoint Presentation</vt:lpstr>
      <vt:lpstr>Google Books Ngram Viewer</vt:lpstr>
      <vt:lpstr>PowerPoint Presentation</vt:lpstr>
      <vt:lpstr>PowerPoint Presentation</vt:lpstr>
      <vt:lpstr>PowerPoint Presentation</vt:lpstr>
      <vt:lpstr>Part III: Analyzing corpora</vt:lpstr>
      <vt:lpstr>Task 1: Exploring COCA</vt:lpstr>
      <vt:lpstr>PowerPoint Presentation</vt:lpstr>
      <vt:lpstr>Task 1: Exploring COCA</vt:lpstr>
      <vt:lpstr>Task 1: Exploring COCA</vt:lpstr>
      <vt:lpstr>Task 1: Exploring COCA</vt:lpstr>
      <vt:lpstr>Task 2: Analyzing a specialized corpus</vt:lpstr>
      <vt:lpstr>PowerPoint Presentation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&amp; Material design</dc:title>
  <dc:creator>11111</dc:creator>
  <cp:lastModifiedBy>admin</cp:lastModifiedBy>
  <cp:revision>382</cp:revision>
  <cp:lastPrinted>2017-03-13T05:15:24Z</cp:lastPrinted>
  <dcterms:created xsi:type="dcterms:W3CDTF">2016-12-19T03:14:41Z</dcterms:created>
  <dcterms:modified xsi:type="dcterms:W3CDTF">2019-02-07T08:53:24Z</dcterms:modified>
</cp:coreProperties>
</file>