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4" r:id="rId4"/>
    <p:sldId id="276" r:id="rId5"/>
    <p:sldId id="277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59" r:id="rId14"/>
    <p:sldId id="269" r:id="rId15"/>
    <p:sldId id="270" r:id="rId16"/>
    <p:sldId id="272" r:id="rId17"/>
    <p:sldId id="271" r:id="rId18"/>
  </p:sldIdLst>
  <p:sldSz cx="12192000" cy="6858000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1" autoAdjust="0"/>
    <p:restoredTop sz="57466" autoAdjust="0"/>
  </p:normalViewPr>
  <p:slideViewPr>
    <p:cSldViewPr snapToGrid="0">
      <p:cViewPr>
        <p:scale>
          <a:sx n="77" d="100"/>
          <a:sy n="77" d="100"/>
        </p:scale>
        <p:origin x="-39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30480709-78E5-46B7-8470-000009567DA1}" type="datetimeFigureOut">
              <a:rPr lang="th-TH" smtClean="0"/>
              <a:t>07/02/62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1948D68-EB17-42BA-84EE-028345C1D2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601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8D68-EB17-42BA-84EE-028345C1D283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7258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8D68-EB17-42BA-84EE-028345C1D283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8370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8D68-EB17-42BA-84EE-028345C1D283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0298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8D68-EB17-42BA-84EE-028345C1D283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6799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8D68-EB17-42BA-84EE-028345C1D283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111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0408" indent="-290408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8D68-EB17-42BA-84EE-028345C1D283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735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0408" indent="-290408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8D68-EB17-42BA-84EE-028345C1D283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2758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8D68-EB17-42BA-84EE-028345C1D283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4281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0408" indent="-290408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8D68-EB17-42BA-84EE-028345C1D283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275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0408" indent="-290408">
              <a:buFontTx/>
              <a:buChar char="-"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8D68-EB17-42BA-84EE-028345C1D283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3373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0408" indent="-290408">
              <a:buFontTx/>
              <a:buChar char="-"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8D68-EB17-42BA-84EE-028345C1D283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7732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0408" indent="-290408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8D68-EB17-42BA-84EE-028345C1D283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2182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8D68-EB17-42BA-84EE-028345C1D283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505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516409"/>
            <a:ext cx="8825658" cy="267764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quality of choices determines the quantity of Key words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Punjaporn</a:t>
            </a:r>
            <a:r>
              <a:rPr lang="en-US" dirty="0" smtClean="0"/>
              <a:t> p.</a:t>
            </a:r>
          </a:p>
          <a:p>
            <a:r>
              <a:rPr lang="en-US" dirty="0" err="1" smtClean="0"/>
              <a:t>Angvarrah</a:t>
            </a:r>
            <a:r>
              <a:rPr lang="en-US" dirty="0" smtClean="0"/>
              <a:t> L.</a:t>
            </a:r>
          </a:p>
          <a:p>
            <a:r>
              <a:rPr lang="en-US" dirty="0" smtClean="0"/>
              <a:t>22-6-2017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47131" y="94591"/>
            <a:ext cx="47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177144" y="4107543"/>
            <a:ext cx="3193143" cy="14514"/>
          </a:xfrm>
          <a:prstGeom prst="line">
            <a:avLst/>
          </a:prstGeom>
          <a:ln w="571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849258" y="2481943"/>
            <a:ext cx="2539999" cy="14514"/>
          </a:xfrm>
          <a:prstGeom prst="line">
            <a:avLst/>
          </a:prstGeom>
          <a:ln w="571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50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Numbers of texts in a target corpus</a:t>
            </a:r>
            <a:endParaRPr lang="th-TH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707557"/>
              </p:ext>
            </p:extLst>
          </p:nvPr>
        </p:nvGraphicFramePr>
        <p:xfrm>
          <a:off x="515702" y="2522153"/>
          <a:ext cx="11137035" cy="2319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06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12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1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793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793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1002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834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Study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Lists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No. of texts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Benchmark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Top 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Aboutness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General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Interpretation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399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500" dirty="0" smtClean="0">
                          <a:effectLst/>
                        </a:rPr>
                        <a:t>1</a:t>
                      </a:r>
                      <a:endParaRPr lang="en-US" sz="4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(BNC)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(100)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73.0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difference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399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(BNC)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(100)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75.0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399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(BNC)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(100)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76.0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399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(BNC)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(100)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78.0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071310" y="5083964"/>
            <a:ext cx="696023" cy="342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600" dirty="0" smtClean="0"/>
              <a:t>(IMR)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93148" y="5083964"/>
            <a:ext cx="676787" cy="342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600" dirty="0" smtClean="0"/>
              <a:t>(200</a:t>
            </a:r>
            <a:r>
              <a:rPr lang="en-US" sz="1600" dirty="0"/>
              <a:t>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16537" y="3357154"/>
            <a:ext cx="1084217" cy="1619795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10547131" y="94591"/>
            <a:ext cx="47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72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Types of a benchmark corpus</a:t>
            </a:r>
            <a:endParaRPr lang="th-TH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118230"/>
              </p:ext>
            </p:extLst>
          </p:nvPr>
        </p:nvGraphicFramePr>
        <p:xfrm>
          <a:off x="511575" y="2481189"/>
          <a:ext cx="11141162" cy="2334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6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43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2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84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175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10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10107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187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Study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Lists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Benchmark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No. of texts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Top 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Aboutness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General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interpretation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24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500" dirty="0" smtClean="0">
                          <a:effectLst/>
                        </a:rPr>
                        <a:t>2</a:t>
                      </a:r>
                      <a:endParaRPr lang="en-US" sz="4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(100)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(100)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Difference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224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IMR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(100)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(100)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24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BNC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(100)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(100)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76.0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56506" y="5085074"/>
            <a:ext cx="562975" cy="342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600" dirty="0" smtClean="0"/>
              <a:t>(60)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5362" y="5100270"/>
            <a:ext cx="562975" cy="342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600" dirty="0" smtClean="0"/>
              <a:t>(50)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1222" y="3461659"/>
            <a:ext cx="1084217" cy="145829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10547131" y="94591"/>
            <a:ext cx="47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1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Top n cut-off</a:t>
            </a:r>
            <a:endParaRPr lang="th-TH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671925"/>
              </p:ext>
            </p:extLst>
          </p:nvPr>
        </p:nvGraphicFramePr>
        <p:xfrm>
          <a:off x="489219" y="2500638"/>
          <a:ext cx="11163518" cy="2446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25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63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63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303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303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757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23192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4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Study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Lists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Top 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No. of texts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Benchmark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Aboutness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General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interpretation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47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500" dirty="0" smtClean="0">
                          <a:effectLst/>
                        </a:rPr>
                        <a:t>3</a:t>
                      </a:r>
                      <a:endParaRPr lang="en-US" sz="4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(100)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(BNC)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96.0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Difference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47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(100)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(BNC)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47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(100)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(BNC)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47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(100)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(BNC)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72.0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007529" y="3422469"/>
            <a:ext cx="1084217" cy="1619795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10547131" y="94591"/>
            <a:ext cx="47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2618" y="5110847"/>
            <a:ext cx="562975" cy="342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600" dirty="0" smtClean="0"/>
              <a:t>(60</a:t>
            </a:r>
            <a:r>
              <a:rPr lang="en-US" sz="1600" dirty="0"/>
              <a:t>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48801" y="5733601"/>
            <a:ext cx="696023" cy="342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600" dirty="0" smtClean="0"/>
              <a:t>(IMR)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68099" y="5087635"/>
            <a:ext cx="1358064" cy="373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/>
              <a:t>Difference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64721" y="5733601"/>
            <a:ext cx="1731564" cy="373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 smtClean="0"/>
              <a:t>No difference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95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 of findings</a:t>
            </a:r>
            <a:endParaRPr lang="th-TH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910054"/>
              </p:ext>
            </p:extLst>
          </p:nvPr>
        </p:nvGraphicFramePr>
        <p:xfrm>
          <a:off x="553272" y="2485166"/>
          <a:ext cx="11105328" cy="4182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6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887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54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62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680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49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Factors in 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keyword </a:t>
                      </a:r>
                      <a:r>
                        <a:rPr lang="en-US" sz="1600" dirty="0">
                          <a:effectLst/>
                        </a:rPr>
                        <a:t>analysis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Effects on #</a:t>
                      </a:r>
                      <a:r>
                        <a:rPr lang="en-US" sz="16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aboutness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Guidelines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37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texts in </a:t>
                      </a:r>
                      <a:r>
                        <a:rPr lang="en-US" sz="1600" dirty="0" smtClean="0">
                          <a:effectLst/>
                        </a:rPr>
                        <a:t>D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37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Benchmark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583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Top 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34" y="4772543"/>
            <a:ext cx="531607" cy="5316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6205" y="3700771"/>
            <a:ext cx="467466" cy="4674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0838" y="6200469"/>
            <a:ext cx="314312" cy="314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17" y="5724307"/>
            <a:ext cx="316355" cy="316355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817857" y="4646879"/>
            <a:ext cx="3739775" cy="1258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#</a:t>
            </a:r>
            <a:r>
              <a:rPr lang="en-US" sz="1600" dirty="0" err="1" smtClean="0"/>
              <a:t>aboutness</a:t>
            </a:r>
            <a:r>
              <a:rPr lang="en-US" sz="1600" dirty="0" smtClean="0"/>
              <a:t> in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D v BNC &gt; D v I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817857" y="5820750"/>
            <a:ext cx="3739775" cy="357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BNC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00532" y="3648156"/>
            <a:ext cx="3056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</a:t>
            </a:r>
            <a:r>
              <a:rPr lang="en-US" sz="1600" dirty="0"/>
              <a:t>, 60, 100, 400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7748278" y="4794421"/>
            <a:ext cx="3958045" cy="733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/>
              <a:t>I, IMR, BNC</a:t>
            </a:r>
          </a:p>
          <a:p>
            <a:endParaRPr lang="th-TH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521878" y="5894637"/>
            <a:ext cx="33049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Top 25</a:t>
            </a:r>
            <a:r>
              <a:rPr lang="en-US" dirty="0"/>
              <a:t>, 50, 100, 200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th-TH" dirty="0"/>
          </a:p>
        </p:txBody>
      </p:sp>
      <p:sp>
        <p:nvSpPr>
          <p:cNvPr id="13" name="TextBox 12"/>
          <p:cNvSpPr txBox="1"/>
          <p:nvPr/>
        </p:nvSpPr>
        <p:spPr>
          <a:xfrm>
            <a:off x="10547131" y="94591"/>
            <a:ext cx="47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816835" y="6178367"/>
            <a:ext cx="1137409" cy="437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IMR</a:t>
            </a:r>
          </a:p>
        </p:txBody>
      </p:sp>
    </p:spTree>
    <p:extLst>
      <p:ext uri="{BB962C8B-B14F-4D97-AF65-F5344CB8AC3E}">
        <p14:creationId xmlns:p14="http://schemas.microsoft.com/office/powerpoint/2010/main" val="154434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" grpId="0"/>
      <p:bldP spid="5" grpId="0"/>
      <p:bldP spid="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Numbers of texts in a target corpus</a:t>
            </a:r>
            <a:endParaRPr lang="th-TH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023316"/>
              </p:ext>
            </p:extLst>
          </p:nvPr>
        </p:nvGraphicFramePr>
        <p:xfrm>
          <a:off x="515703" y="2522153"/>
          <a:ext cx="11167104" cy="4029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5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25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89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35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535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898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8982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78313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1990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Studies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Lists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No. of texts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Benchmark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Top 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Aboutness 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General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Interpretation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919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Main study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(BNC)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73.0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difference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9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(BNC)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9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(BNC)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76.0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9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(BNC)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78.0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3919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Cross-check: benchmark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(IMR)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(100)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51.0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 difference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39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(IMR)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42.0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39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(IMR)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47.0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623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(IMR)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48.5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3919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Cross-check: Top 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(BNC)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(200)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 difference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39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(BNC)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(200)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71.5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39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(BNC)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(200)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72.0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39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(BNC)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(200)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73.0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547131" y="94591"/>
            <a:ext cx="47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01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Types of a benchmark corpus</a:t>
            </a:r>
            <a:endParaRPr lang="th-TH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838588"/>
              </p:ext>
            </p:extLst>
          </p:nvPr>
        </p:nvGraphicFramePr>
        <p:xfrm>
          <a:off x="511577" y="2481189"/>
          <a:ext cx="11171227" cy="4210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8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7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39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39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42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189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1899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74482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97798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Studies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Lists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Benchmark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No. of texts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Top 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Aboutness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General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interpretation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80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Main study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Difference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8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IMR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47.0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48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BNC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76.0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480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Cross-check: top 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(50)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Difference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48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IMR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(50)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44.0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838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BNC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(50)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84.0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480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Cross-check: no. of texts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(60)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Difference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48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IMR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(60)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42.0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8007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BNC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(60)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75.0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47131" y="94591"/>
            <a:ext cx="47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41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Top n cut-off</a:t>
            </a:r>
            <a:endParaRPr lang="th-TH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079536"/>
              </p:ext>
            </p:extLst>
          </p:nvPr>
        </p:nvGraphicFramePr>
        <p:xfrm>
          <a:off x="489219" y="2500638"/>
          <a:ext cx="11161312" cy="4093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5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56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56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688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688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3518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92957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2438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Studies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Lists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Top 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No. of texts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Benchmark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Aboutness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General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interpretation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36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Main study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(BNC)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96.0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Difference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536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(BNC)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84.0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536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(BNC)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76.0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536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(BNC)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72.0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536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Cross-check: benchmark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(IMR)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difference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536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(IMR)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536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(IMR)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47.0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790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(100)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(IMR)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51.5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536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Cross-check: no. of texts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(60)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(BNC)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Difference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536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(60)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(BNC)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84.8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536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(60)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(BNC)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71.5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790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(60)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(BNC)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70.4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47131" y="94591"/>
            <a:ext cx="47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Simulation studies</a:t>
            </a:r>
            <a:endParaRPr lang="th-TH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795860"/>
              </p:ext>
            </p:extLst>
          </p:nvPr>
        </p:nvGraphicFramePr>
        <p:xfrm>
          <a:off x="0" y="2896396"/>
          <a:ext cx="12192001" cy="3545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4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330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195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54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954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954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4459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49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Factors in keyword analysis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Choices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Types of studies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No. of texts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Benchmark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Top 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34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texts in D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(no. of texts)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20, 60, 100, 400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(BNC)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(100)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34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(IMR)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(100)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0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(BNC)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(200)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34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Comparative corpus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(benchmark)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I, IMR, BNC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(100)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(100)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334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(100)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(50)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(60)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(100)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334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Cut-off rankings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(top n)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Top 25, 50, 100, 200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(100)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(BNC)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334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(100)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(IMR)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269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(60)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(BNC)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547131" y="94591"/>
            <a:ext cx="47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610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 we need keyword analysis?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47131" y="94591"/>
            <a:ext cx="47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257" y="2425959"/>
            <a:ext cx="6048226" cy="400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6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Keyword analysis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15" y="3028927"/>
            <a:ext cx="2177053" cy="17384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59" y="3047449"/>
            <a:ext cx="2177053" cy="1719944"/>
          </a:xfrm>
          <a:prstGeom prst="rect">
            <a:avLst/>
          </a:prstGeom>
        </p:spPr>
      </p:pic>
      <p:sp>
        <p:nvSpPr>
          <p:cNvPr id="19" name="Equal 18"/>
          <p:cNvSpPr/>
          <p:nvPr/>
        </p:nvSpPr>
        <p:spPr>
          <a:xfrm>
            <a:off x="7360251" y="3316225"/>
            <a:ext cx="914400" cy="914400"/>
          </a:xfrm>
          <a:prstGeom prst="mathEqual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3658" y="2482440"/>
            <a:ext cx="230474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Target Corpus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14383" y="2507691"/>
            <a:ext cx="2363583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Benchmark Corpus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73834" y="2493176"/>
            <a:ext cx="219601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keyword list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47131" y="94591"/>
            <a:ext cx="47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1875" y="3265593"/>
            <a:ext cx="102945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1"/>
                </a:solidFill>
              </a:rPr>
              <a:t>vs</a:t>
            </a:r>
            <a:endParaRPr lang="th-TH" sz="60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477" y="2999900"/>
            <a:ext cx="3093090" cy="187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55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6" grpId="0" animBg="1"/>
      <p:bldP spid="27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504" y="2234631"/>
            <a:ext cx="6234171" cy="1263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1"/>
                </a:solidFill>
              </a:rPr>
              <a:t>keyword </a:t>
            </a:r>
            <a:r>
              <a:rPr lang="en-US" sz="3600" b="1" dirty="0" smtClean="0">
                <a:solidFill>
                  <a:schemeClr val="tx1"/>
                </a:solidFill>
              </a:rPr>
              <a:t>analysis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(two </a:t>
            </a:r>
            <a:r>
              <a:rPr lang="en-US" sz="3200" dirty="0">
                <a:solidFill>
                  <a:schemeClr val="tx1"/>
                </a:solidFill>
              </a:rPr>
              <a:t>corpora + program)</a:t>
            </a:r>
            <a:endParaRPr lang="th-TH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043412" y="490921"/>
            <a:ext cx="8825658" cy="1510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solidFill>
                  <a:schemeClr val="bg1"/>
                </a:solidFill>
              </a:rPr>
              <a:t>Key words </a:t>
            </a:r>
            <a:r>
              <a:rPr lang="en-US" sz="4000" dirty="0" err="1" smtClean="0">
                <a:solidFill>
                  <a:schemeClr val="bg1"/>
                </a:solidFill>
              </a:rPr>
              <a:t>vs</a:t>
            </a:r>
            <a:r>
              <a:rPr lang="en-US" sz="4000" dirty="0" smtClean="0">
                <a:solidFill>
                  <a:schemeClr val="bg1"/>
                </a:solidFill>
              </a:rPr>
              <a:t> keywords</a:t>
            </a:r>
            <a:endParaRPr lang="th-TH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47131" y="94591"/>
            <a:ext cx="47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ight Arrow 1"/>
          <p:cNvSpPr/>
          <p:nvPr/>
        </p:nvSpPr>
        <p:spPr>
          <a:xfrm rot="5400000">
            <a:off x="3826553" y="3454107"/>
            <a:ext cx="552109" cy="464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4162" y="3861338"/>
            <a:ext cx="6995885" cy="159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A keyword list</a:t>
            </a:r>
          </a:p>
          <a:p>
            <a:pPr marL="0" indent="0" algn="ctr">
              <a:buFont typeface="Wingdings 3" charset="2"/>
              <a:buNone/>
            </a:pPr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en-US" sz="3200" dirty="0" smtClean="0">
                <a:solidFill>
                  <a:schemeClr val="tx1"/>
                </a:solidFill>
              </a:rPr>
              <a:t>keywords + </a:t>
            </a:r>
            <a:r>
              <a:rPr lang="en-US" sz="3200" dirty="0" err="1" smtClean="0">
                <a:solidFill>
                  <a:schemeClr val="tx1"/>
                </a:solidFill>
              </a:rPr>
              <a:t>keyness</a:t>
            </a:r>
            <a:r>
              <a:rPr lang="en-US" sz="3200" dirty="0" smtClean="0">
                <a:solidFill>
                  <a:schemeClr val="tx1"/>
                </a:solidFill>
              </a:rPr>
              <a:t> scores)</a:t>
            </a:r>
            <a:endParaRPr lang="th-TH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8726" y="5562374"/>
            <a:ext cx="7910286" cy="1448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Key words</a:t>
            </a:r>
          </a:p>
          <a:p>
            <a:pPr marL="0" indent="0" algn="ctr">
              <a:buFont typeface="Wingdings 3" charset="2"/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(Top words selected from a keyword list)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3826553" y="5182449"/>
            <a:ext cx="552109" cy="464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86" y="3251195"/>
            <a:ext cx="3258968" cy="197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291" y="5941599"/>
            <a:ext cx="1073557" cy="68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7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479" y="4940205"/>
            <a:ext cx="2192872" cy="1732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98" y="3028928"/>
            <a:ext cx="2177053" cy="17384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316" y="3047449"/>
            <a:ext cx="2177053" cy="17199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315" y="4953385"/>
            <a:ext cx="2177053" cy="1719574"/>
          </a:xfrm>
          <a:prstGeom prst="rect">
            <a:avLst/>
          </a:prstGeom>
        </p:spPr>
      </p:pic>
      <p:sp>
        <p:nvSpPr>
          <p:cNvPr id="19" name="Equal 18"/>
          <p:cNvSpPr/>
          <p:nvPr/>
        </p:nvSpPr>
        <p:spPr>
          <a:xfrm>
            <a:off x="7882759" y="3339921"/>
            <a:ext cx="914400" cy="914400"/>
          </a:xfrm>
          <a:prstGeom prst="mathEqual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" name="Equal 19"/>
          <p:cNvSpPr/>
          <p:nvPr/>
        </p:nvSpPr>
        <p:spPr>
          <a:xfrm>
            <a:off x="7882759" y="5184678"/>
            <a:ext cx="914400" cy="914400"/>
          </a:xfrm>
          <a:prstGeom prst="mathEqual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223" y="4907942"/>
            <a:ext cx="2251815" cy="18104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600" y="3161444"/>
            <a:ext cx="2196014" cy="141055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46629" y="2482440"/>
            <a:ext cx="230474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Target Corpus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4109" y="2507194"/>
            <a:ext cx="2363583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Benchmark Corpus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49600" y="2493176"/>
            <a:ext cx="219601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Key words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47131" y="94591"/>
            <a:ext cx="47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60216" y="3265594"/>
            <a:ext cx="102945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1"/>
                </a:solidFill>
              </a:rPr>
              <a:t>vs</a:t>
            </a:r>
            <a:endParaRPr lang="th-TH" sz="6000" b="1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60216" y="5134047"/>
            <a:ext cx="102945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1"/>
                </a:solidFill>
              </a:rPr>
              <a:t>vs</a:t>
            </a:r>
            <a:endParaRPr lang="th-TH" sz="6000" b="1" dirty="0">
              <a:solidFill>
                <a:schemeClr val="accent1"/>
              </a:solidFill>
            </a:endParaRPr>
          </a:p>
        </p:txBody>
      </p:sp>
      <p:sp>
        <p:nvSpPr>
          <p:cNvPr id="17" name="Title 5"/>
          <p:cNvSpPr txBox="1">
            <a:spLocks/>
          </p:cNvSpPr>
          <p:nvPr/>
        </p:nvSpPr>
        <p:spPr bwMode="gray">
          <a:xfrm>
            <a:off x="1085630" y="1014687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Factors influencing Key words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Factors influencing </a:t>
            </a:r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ey words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43392" y="2362127"/>
            <a:ext cx="1581374" cy="10434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target corpus</a:t>
            </a:r>
          </a:p>
          <a:p>
            <a:pPr algn="ctr"/>
            <a:r>
              <a:rPr lang="en-US" dirty="0" smtClean="0"/>
              <a:t>(C1)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1207321" y="5044176"/>
            <a:ext cx="2800648" cy="956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benchmark corpus </a:t>
            </a:r>
          </a:p>
          <a:p>
            <a:pPr algn="ctr"/>
            <a:r>
              <a:rPr lang="en-US" dirty="0"/>
              <a:t>(C2)</a:t>
            </a:r>
            <a:endParaRPr lang="th-TH" dirty="0"/>
          </a:p>
        </p:txBody>
      </p:sp>
      <p:sp>
        <p:nvSpPr>
          <p:cNvPr id="2" name="TextBox 1"/>
          <p:cNvSpPr txBox="1"/>
          <p:nvPr/>
        </p:nvSpPr>
        <p:spPr>
          <a:xfrm>
            <a:off x="7416931" y="2328759"/>
            <a:ext cx="412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Key words</a:t>
            </a:r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10547131" y="94591"/>
            <a:ext cx="47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211" y="6025078"/>
            <a:ext cx="437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</a:t>
            </a:r>
            <a:r>
              <a:rPr lang="en-US" dirty="0"/>
              <a:t>list of words in C2 + </a:t>
            </a:r>
            <a:r>
              <a:rPr lang="en-US" dirty="0" smtClean="0"/>
              <a:t>frequencies</a:t>
            </a:r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777851" y="3439964"/>
            <a:ext cx="397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list of words in C1 + frequencies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8114" y="3962400"/>
            <a:ext cx="90069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1"/>
                </a:solidFill>
              </a:rPr>
              <a:t>vs</a:t>
            </a:r>
            <a:endParaRPr lang="th-TH" sz="5400" b="1" dirty="0">
              <a:solidFill>
                <a:schemeClr val="accent1"/>
              </a:solidFill>
            </a:endParaRPr>
          </a:p>
        </p:txBody>
      </p:sp>
      <p:sp>
        <p:nvSpPr>
          <p:cNvPr id="19" name="Equal 18"/>
          <p:cNvSpPr/>
          <p:nvPr/>
        </p:nvSpPr>
        <p:spPr>
          <a:xfrm>
            <a:off x="6097502" y="3809296"/>
            <a:ext cx="914400" cy="914400"/>
          </a:xfrm>
          <a:prstGeom prst="mathEqual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aphicFrame>
        <p:nvGraphicFramePr>
          <p:cNvPr id="2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947680"/>
              </p:ext>
            </p:extLst>
          </p:nvPr>
        </p:nvGraphicFramePr>
        <p:xfrm>
          <a:off x="8103873" y="2683668"/>
          <a:ext cx="2544858" cy="3710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3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54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11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6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rank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KWs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err="1" smtClean="0">
                          <a:effectLst/>
                          <a:latin typeface="+mn-lt"/>
                        </a:rPr>
                        <a:t>keyness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6702">
                <a:tc>
                  <a:txBody>
                    <a:bodyPr/>
                    <a:lstStyle/>
                    <a:p>
                      <a:pPr algn="ct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1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+mn-lt"/>
                        </a:rPr>
                        <a:t>be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800" b="1" u="none" strike="noStrike" dirty="0">
                          <a:effectLst/>
                          <a:latin typeface="+mn-lt"/>
                        </a:rPr>
                        <a:t>406.6</a:t>
                      </a:r>
                      <a:endParaRPr lang="th-TH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6702">
                <a:tc>
                  <a:txBody>
                    <a:bodyPr/>
                    <a:lstStyle/>
                    <a:p>
                      <a:pPr algn="ct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2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+mn-lt"/>
                        </a:rPr>
                        <a:t>may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294.6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6702">
                <a:tc>
                  <a:txBody>
                    <a:bodyPr/>
                    <a:lstStyle/>
                    <a:p>
                      <a:pPr algn="ct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3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+mn-lt"/>
                        </a:rPr>
                        <a:t>that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210.2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6702">
                <a:tc>
                  <a:txBody>
                    <a:bodyPr/>
                    <a:lstStyle/>
                    <a:p>
                      <a:pPr algn="ct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4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learners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181.2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6702">
                <a:tc>
                  <a:txBody>
                    <a:bodyPr/>
                    <a:lstStyle/>
                    <a:p>
                      <a:pPr algn="ct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5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findings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169.6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6702">
                <a:tc>
                  <a:txBody>
                    <a:bodyPr/>
                    <a:lstStyle/>
                    <a:p>
                      <a:pPr algn="ct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6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+mn-lt"/>
                        </a:rPr>
                        <a:t>more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158.8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6702">
                <a:tc>
                  <a:txBody>
                    <a:bodyPr/>
                    <a:lstStyle/>
                    <a:p>
                      <a:pPr algn="ct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7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+mn-lt"/>
                        </a:rPr>
                        <a:t>this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139.0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6702">
                <a:tc>
                  <a:txBody>
                    <a:bodyPr/>
                    <a:lstStyle/>
                    <a:p>
                      <a:pPr algn="ct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8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study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138.5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6702">
                <a:tc>
                  <a:txBody>
                    <a:bodyPr/>
                    <a:lstStyle/>
                    <a:p>
                      <a:pPr algn="ct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9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+mn-lt"/>
                        </a:rPr>
                        <a:t>should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133.3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6702">
                <a:tc>
                  <a:txBody>
                    <a:bodyPr/>
                    <a:lstStyle/>
                    <a:p>
                      <a:pPr algn="ct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10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+mn-lt"/>
                        </a:rPr>
                        <a:t>future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132.5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6702">
                <a:tc>
                  <a:txBody>
                    <a:bodyPr/>
                    <a:lstStyle/>
                    <a:p>
                      <a:pPr algn="ct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11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conclusion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122.2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6702">
                <a:tc>
                  <a:txBody>
                    <a:bodyPr/>
                    <a:lstStyle/>
                    <a:p>
                      <a:pPr algn="ct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12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+mn-lt"/>
                        </a:rPr>
                        <a:t>might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800" b="1" u="none" strike="noStrike" dirty="0">
                          <a:effectLst/>
                          <a:latin typeface="+mn-lt"/>
                        </a:rPr>
                        <a:t>115.2</a:t>
                      </a:r>
                      <a:endParaRPr lang="th-TH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6702">
                <a:tc>
                  <a:txBody>
                    <a:bodyPr/>
                    <a:lstStyle/>
                    <a:p>
                      <a:pPr algn="ct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13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finding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109.4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6702">
                <a:tc>
                  <a:txBody>
                    <a:bodyPr/>
                    <a:lstStyle/>
                    <a:p>
                      <a:pPr algn="ct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14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+mn-lt"/>
                        </a:rPr>
                        <a:t>can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108.0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6702">
                <a:tc>
                  <a:txBody>
                    <a:bodyPr/>
                    <a:lstStyle/>
                    <a:p>
                      <a:pPr algn="ct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15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discussion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92.3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6702">
                <a:tc>
                  <a:txBody>
                    <a:bodyPr/>
                    <a:lstStyle/>
                    <a:p>
                      <a:pPr algn="ct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16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implications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85.9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6702">
                <a:tc>
                  <a:txBody>
                    <a:bodyPr/>
                    <a:lstStyle/>
                    <a:p>
                      <a:pPr algn="ct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17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+mn-lt"/>
                        </a:rPr>
                        <a:t>not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79.7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6702">
                <a:tc>
                  <a:txBody>
                    <a:bodyPr/>
                    <a:lstStyle/>
                    <a:p>
                      <a:pPr algn="ct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18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+mn-lt"/>
                        </a:rPr>
                        <a:t>also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78.6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6702">
                <a:tc>
                  <a:txBody>
                    <a:bodyPr/>
                    <a:lstStyle/>
                    <a:p>
                      <a:pPr algn="ct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19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limitations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800" b="1" u="none" strike="noStrike">
                          <a:effectLst/>
                          <a:latin typeface="+mn-lt"/>
                        </a:rPr>
                        <a:t>74.5</a:t>
                      </a:r>
                      <a:endParaRPr lang="th-TH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6702">
                <a:tc>
                  <a:txBody>
                    <a:bodyPr/>
                    <a:lstStyle/>
                    <a:p>
                      <a:pPr algn="ctr" fontAlgn="b"/>
                      <a:r>
                        <a:rPr lang="th-TH" sz="800" b="1" u="none" strike="noStrike" dirty="0">
                          <a:effectLst/>
                          <a:latin typeface="+mn-lt"/>
                        </a:rPr>
                        <a:t>20</a:t>
                      </a:r>
                      <a:endParaRPr lang="th-TH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+mn-lt"/>
                        </a:rPr>
                        <a:t>further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800" b="1" u="none" strike="noStrike" dirty="0">
                          <a:effectLst/>
                          <a:latin typeface="+mn-lt"/>
                        </a:rPr>
                        <a:t>65.0</a:t>
                      </a:r>
                      <a:endParaRPr lang="th-TH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40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228456" y="2743200"/>
            <a:ext cx="1232544" cy="717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 target corpus</a:t>
            </a:r>
          </a:p>
          <a:p>
            <a:pPr algn="ctr"/>
            <a:r>
              <a:rPr lang="en-US" sz="1200" dirty="0" smtClean="0"/>
              <a:t>(C1)</a:t>
            </a:r>
            <a:endParaRPr lang="th-TH" sz="1200" dirty="0"/>
          </a:p>
        </p:txBody>
      </p:sp>
      <p:sp>
        <p:nvSpPr>
          <p:cNvPr id="4" name="Rectangle 3"/>
          <p:cNvSpPr/>
          <p:nvPr/>
        </p:nvSpPr>
        <p:spPr>
          <a:xfrm>
            <a:off x="7374477" y="2695406"/>
            <a:ext cx="1379422" cy="827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 benchmark corpus </a:t>
            </a:r>
          </a:p>
          <a:p>
            <a:pPr algn="ctr"/>
            <a:r>
              <a:rPr lang="en-US" sz="1400" dirty="0" smtClean="0"/>
              <a:t>(C2)</a:t>
            </a:r>
            <a:endParaRPr lang="th-TH" sz="1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Factors influencing Key words</a:t>
            </a:r>
            <a:endParaRPr lang="th-TH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897443"/>
              </p:ext>
            </p:extLst>
          </p:nvPr>
        </p:nvGraphicFramePr>
        <p:xfrm>
          <a:off x="185529" y="3892343"/>
          <a:ext cx="11807687" cy="2820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23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266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01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301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684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502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rank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Word Type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5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Frequency in </a:t>
                      </a:r>
                      <a:r>
                        <a:rPr lang="en-US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C1</a:t>
                      </a:r>
                    </a:p>
                    <a:p>
                      <a:pPr algn="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(100,000</a:t>
                      </a:r>
                      <a:r>
                        <a:rPr lang="en-US" sz="10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words)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5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Frequency in </a:t>
                      </a:r>
                      <a:r>
                        <a:rPr lang="en-US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C2</a:t>
                      </a:r>
                    </a:p>
                    <a:p>
                      <a:pPr algn="r" rtl="0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(100,000,000</a:t>
                      </a:r>
                      <a:r>
                        <a:rPr lang="en-US" sz="10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words)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5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Keyness</a:t>
                      </a:r>
                      <a:r>
                        <a:rPr lang="en-US" sz="105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scores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073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learners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698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689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7245.1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073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L2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359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4358.7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5073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learning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660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9315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3833.2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5073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study</a:t>
                      </a:r>
                      <a:endParaRPr lang="en-US" sz="105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763</a:t>
                      </a:r>
                      <a:endParaRPr lang="th-TH" sz="16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22089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3393.7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5073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language</a:t>
                      </a:r>
                      <a:endParaRPr lang="en-US" sz="105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632</a:t>
                      </a:r>
                      <a:endParaRPr lang="th-TH" sz="16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19222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2752.3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5073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students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566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14564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2643.4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5073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proficiency</a:t>
                      </a:r>
                      <a:endParaRPr lang="en-US" sz="105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243</a:t>
                      </a:r>
                      <a:endParaRPr lang="th-TH" sz="16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175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2623.1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15073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test</a:t>
                      </a:r>
                      <a:endParaRPr lang="en-US" sz="105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446</a:t>
                      </a:r>
                      <a:endParaRPr lang="th-TH" sz="16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14087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1910.6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15073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research</a:t>
                      </a:r>
                      <a:endParaRPr lang="en-US" sz="105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494</a:t>
                      </a:r>
                      <a:endParaRPr lang="th-TH" sz="16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26893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1616.7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15073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learner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189</a:t>
                      </a:r>
                      <a:endParaRPr lang="th-TH" sz="16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669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1579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31074" y="2322652"/>
            <a:ext cx="913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1</a:t>
            </a:r>
            <a:endParaRPr lang="th-TH" sz="7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17650" y="2262618"/>
            <a:ext cx="913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2</a:t>
            </a:r>
            <a:endParaRPr lang="th-TH" sz="7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237296"/>
            <a:ext cx="913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3</a:t>
            </a:r>
            <a:endParaRPr lang="th-TH" sz="7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547131" y="94591"/>
            <a:ext cx="47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495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Choices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99504" y="2416446"/>
            <a:ext cx="2477623" cy="1833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target corpus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b="1" dirty="0" smtClean="0"/>
              <a:t>research article discussion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7502" y="2910552"/>
            <a:ext cx="1944983" cy="1167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benchmark corpus </a:t>
            </a:r>
          </a:p>
          <a:p>
            <a:pPr algn="ctr"/>
            <a:r>
              <a:rPr lang="en-US" dirty="0" smtClean="0"/>
              <a:t>(C2)</a:t>
            </a:r>
            <a:endParaRPr lang="th-TH" dirty="0"/>
          </a:p>
        </p:txBody>
      </p:sp>
      <p:pic>
        <p:nvPicPr>
          <p:cNvPr id="12" name="Content Placeholder 3" descr="question-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2256" y="5177088"/>
            <a:ext cx="1127555" cy="11275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82" y="4394141"/>
            <a:ext cx="688096" cy="874816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260849"/>
              </p:ext>
            </p:extLst>
          </p:nvPr>
        </p:nvGraphicFramePr>
        <p:xfrm>
          <a:off x="8448943" y="2421686"/>
          <a:ext cx="3080208" cy="2464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3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12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8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82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00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231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u="none" strike="noStrike" dirty="0">
                          <a:effectLst/>
                          <a:latin typeface="+mj-lt"/>
                        </a:rPr>
                        <a:t>rank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 dirty="0">
                          <a:effectLst/>
                          <a:latin typeface="+mj-lt"/>
                        </a:rPr>
                        <a:t>Word Type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 dirty="0">
                          <a:effectLst/>
                          <a:latin typeface="+mj-lt"/>
                        </a:rPr>
                        <a:t>Frequency in </a:t>
                      </a:r>
                      <a:r>
                        <a:rPr lang="en-US" sz="700" u="none" strike="noStrike" dirty="0" smtClean="0">
                          <a:effectLst/>
                          <a:latin typeface="+mj-lt"/>
                        </a:rPr>
                        <a:t>C1</a:t>
                      </a:r>
                    </a:p>
                    <a:p>
                      <a:pPr algn="l" rtl="0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(100,000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words)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 dirty="0">
                          <a:effectLst/>
                          <a:latin typeface="+mj-lt"/>
                        </a:rPr>
                        <a:t>Frequency in </a:t>
                      </a:r>
                      <a:r>
                        <a:rPr lang="en-US" sz="700" u="none" strike="noStrike" dirty="0" smtClean="0">
                          <a:effectLst/>
                          <a:latin typeface="+mj-lt"/>
                        </a:rPr>
                        <a:t>C2</a:t>
                      </a:r>
                    </a:p>
                    <a:p>
                      <a:pPr algn="l" rtl="0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(100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 words)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  <a:latin typeface="+mj-lt"/>
                        </a:rPr>
                        <a:t>Keyness scores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689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1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 dirty="0">
                          <a:effectLst/>
                          <a:latin typeface="+mj-lt"/>
                        </a:rPr>
                        <a:t>learners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698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689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7245.1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2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 dirty="0" smtClean="0">
                          <a:effectLst/>
                          <a:latin typeface="+mj-lt"/>
                        </a:rPr>
                        <a:t>L2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359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63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4358.7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689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3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 dirty="0">
                          <a:effectLst/>
                          <a:latin typeface="+mj-lt"/>
                        </a:rPr>
                        <a:t>learning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660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9315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3833.2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4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  <a:latin typeface="+mj-lt"/>
                        </a:rPr>
                        <a:t>study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763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22089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3393.7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689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5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  <a:latin typeface="+mj-lt"/>
                        </a:rPr>
                        <a:t>language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632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19222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2752.3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689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6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 dirty="0">
                          <a:effectLst/>
                          <a:latin typeface="+mj-lt"/>
                        </a:rPr>
                        <a:t>students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566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14564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2643.4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689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7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  <a:latin typeface="+mj-lt"/>
                        </a:rPr>
                        <a:t>proficiency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243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175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2623.1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8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  <a:latin typeface="+mj-lt"/>
                        </a:rPr>
                        <a:t>test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446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14087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1910.6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689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9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  <a:latin typeface="+mj-lt"/>
                        </a:rPr>
                        <a:t>research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494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26893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1616.7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689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10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  <a:latin typeface="+mj-lt"/>
                        </a:rPr>
                        <a:t>learner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189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669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1579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689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11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  <a:latin typeface="+mj-lt"/>
                        </a:rPr>
                        <a:t>teachers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346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11576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1444.8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689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12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  <a:latin typeface="+mj-lt"/>
                        </a:rPr>
                        <a:t>english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439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23745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1441.9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689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13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  <a:latin typeface="+mj-lt"/>
                        </a:rPr>
                        <a:t>findings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243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3278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1432.1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689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14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  <a:latin typeface="+mj-lt"/>
                        </a:rPr>
                        <a:t>vocabulary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184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1226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1327.4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689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15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 dirty="0">
                          <a:effectLst/>
                          <a:latin typeface="+mj-lt"/>
                        </a:rPr>
                        <a:t>participants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202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2232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1266.6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2689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16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  <a:latin typeface="+mj-lt"/>
                        </a:rPr>
                        <a:t>knowledge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312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14548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1109.9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17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  <a:latin typeface="+mj-lt"/>
                        </a:rPr>
                        <a:t>results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316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15348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1100.3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18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 dirty="0" smtClean="0">
                          <a:effectLst/>
                          <a:latin typeface="+mj-lt"/>
                        </a:rPr>
                        <a:t>L1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107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145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1061.9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4861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19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  <a:latin typeface="+mj-lt"/>
                        </a:rPr>
                        <a:t>comprehension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134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605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1061.7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20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  <a:latin typeface="+mj-lt"/>
                        </a:rPr>
                        <a:t>task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249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>
                          <a:effectLst/>
                          <a:latin typeface="+mj-lt"/>
                        </a:rPr>
                        <a:t>9162</a:t>
                      </a:r>
                      <a:endParaRPr lang="th-TH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700" u="none" strike="noStrike" dirty="0">
                          <a:effectLst/>
                          <a:latin typeface="+mj-lt"/>
                        </a:rPr>
                        <a:t>995.4</a:t>
                      </a:r>
                      <a:endParaRPr lang="th-TH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2" marR="5602" marT="56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63" y="4249966"/>
            <a:ext cx="1302660" cy="85525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37187" y="5288261"/>
            <a:ext cx="132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20</a:t>
            </a:r>
          </a:p>
          <a:p>
            <a:pPr algn="r"/>
            <a:r>
              <a:rPr lang="en-US" dirty="0" smtClean="0"/>
              <a:t>60</a:t>
            </a:r>
          </a:p>
          <a:p>
            <a:pPr algn="r"/>
            <a:r>
              <a:rPr lang="en-US" dirty="0" smtClean="0"/>
              <a:t>100</a:t>
            </a:r>
          </a:p>
          <a:p>
            <a:pPr algn="r"/>
            <a:r>
              <a:rPr lang="en-US" dirty="0" smtClean="0"/>
              <a:t>400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2393" y="5165057"/>
            <a:ext cx="4684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(I)</a:t>
            </a:r>
          </a:p>
          <a:p>
            <a:r>
              <a:rPr lang="en-US" dirty="0" smtClean="0"/>
              <a:t>Introduction, methodology, results (IMR)</a:t>
            </a:r>
          </a:p>
          <a:p>
            <a:r>
              <a:rPr lang="en-US" dirty="0" smtClean="0"/>
              <a:t>A corpus of general English (BNC)</a:t>
            </a:r>
          </a:p>
          <a:p>
            <a:endParaRPr lang="en-US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10358501" y="5177088"/>
            <a:ext cx="132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25</a:t>
            </a:r>
          </a:p>
          <a:p>
            <a:r>
              <a:rPr lang="en-US" dirty="0" smtClean="0"/>
              <a:t>Top 50</a:t>
            </a:r>
          </a:p>
          <a:p>
            <a:r>
              <a:rPr lang="en-US" dirty="0" smtClean="0"/>
              <a:t>Top 100</a:t>
            </a:r>
          </a:p>
          <a:p>
            <a:r>
              <a:rPr lang="en-US" dirty="0" smtClean="0"/>
              <a:t>Top 200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126" y="2278994"/>
            <a:ext cx="913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1</a:t>
            </a:r>
            <a:endParaRPr lang="th-TH" sz="7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09833" y="2278994"/>
            <a:ext cx="913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2</a:t>
            </a:r>
            <a:endParaRPr lang="th-TH" sz="7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992116" y="2291317"/>
            <a:ext cx="913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3</a:t>
            </a:r>
            <a:endParaRPr lang="th-TH" sz="7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547131" y="94591"/>
            <a:ext cx="47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Equal 22"/>
          <p:cNvSpPr/>
          <p:nvPr/>
        </p:nvSpPr>
        <p:spPr>
          <a:xfrm>
            <a:off x="6763589" y="2739587"/>
            <a:ext cx="914400" cy="914400"/>
          </a:xfrm>
          <a:prstGeom prst="mathEqual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29828" y="3156157"/>
            <a:ext cx="6539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endParaRPr lang="th-TH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24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Aboutness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5245846" cy="3416301"/>
          </a:xfrm>
        </p:spPr>
        <p:txBody>
          <a:bodyPr/>
          <a:lstStyle/>
          <a:p>
            <a:r>
              <a:rPr lang="en-US" dirty="0" smtClean="0"/>
              <a:t>Words indicating what a corpus is about </a:t>
            </a:r>
            <a:endParaRPr lang="th-TH" dirty="0"/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153567"/>
              </p:ext>
            </p:extLst>
          </p:nvPr>
        </p:nvGraphicFramePr>
        <p:xfrm>
          <a:off x="6660828" y="817720"/>
          <a:ext cx="3079148" cy="5787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24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90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77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5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rank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KWs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>
                          <a:effectLst/>
                          <a:latin typeface="+mn-lt"/>
                        </a:rPr>
                        <a:t>keyness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1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be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  <a:latin typeface="+mn-lt"/>
                        </a:rPr>
                        <a:t>406.6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2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may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294.6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3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that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210.2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4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learners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181.2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5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findings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169.6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6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more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158.8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7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this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139.0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8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study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138.5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9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should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133.3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10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future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132.5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11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conclusion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  <a:latin typeface="+mn-lt"/>
                        </a:rPr>
                        <a:t>122.2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12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might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  <a:latin typeface="+mn-lt"/>
                        </a:rPr>
                        <a:t>115.2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13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finding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109.4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14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can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108.0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15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discussion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92.3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16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implications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85.9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17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not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79.7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18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also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78.6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19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limitations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  <a:latin typeface="+mn-lt"/>
                        </a:rPr>
                        <a:t>74.5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further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  <a:latin typeface="+mn-lt"/>
                        </a:rPr>
                        <a:t>65.0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5" marR="8575" marT="6916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47131" y="94591"/>
            <a:ext cx="47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42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1111</TotalTime>
  <Words>1308</Words>
  <Application>Microsoft Office PowerPoint</Application>
  <PresentationFormat>Custom</PresentationFormat>
  <Paragraphs>771</Paragraphs>
  <Slides>17</Slides>
  <Notes>13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Ion Boardroom</vt:lpstr>
      <vt:lpstr>The quality of choices determines the quantity of Key words</vt:lpstr>
      <vt:lpstr>Why we need keyword analysis?</vt:lpstr>
      <vt:lpstr>Keyword analysis</vt:lpstr>
      <vt:lpstr>PowerPoint Presentation</vt:lpstr>
      <vt:lpstr>PowerPoint Presentation</vt:lpstr>
      <vt:lpstr>Factors influencing Key words</vt:lpstr>
      <vt:lpstr>Factors influencing Key words</vt:lpstr>
      <vt:lpstr>Choices</vt:lpstr>
      <vt:lpstr>Aboutness</vt:lpstr>
      <vt:lpstr>Numbers of texts in a target corpus</vt:lpstr>
      <vt:lpstr>Types of a benchmark corpus</vt:lpstr>
      <vt:lpstr>Top n cut-off</vt:lpstr>
      <vt:lpstr>Summary of findings</vt:lpstr>
      <vt:lpstr>Numbers of texts in a target corpus</vt:lpstr>
      <vt:lpstr>Types of a benchmark corpus</vt:lpstr>
      <vt:lpstr>Top n cut-off</vt:lpstr>
      <vt:lpstr>Simulation studies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quality of choices determines the quantity of Key words</dc:title>
  <dc:creator>11111</dc:creator>
  <cp:lastModifiedBy>admin</cp:lastModifiedBy>
  <cp:revision>130</cp:revision>
  <cp:lastPrinted>2017-06-19T07:27:17Z</cp:lastPrinted>
  <dcterms:created xsi:type="dcterms:W3CDTF">2017-06-13T04:34:38Z</dcterms:created>
  <dcterms:modified xsi:type="dcterms:W3CDTF">2019-02-07T08:52:57Z</dcterms:modified>
</cp:coreProperties>
</file>