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57" r:id="rId3"/>
    <p:sldId id="258" r:id="rId4"/>
    <p:sldId id="260" r:id="rId5"/>
    <p:sldId id="261" r:id="rId6"/>
    <p:sldId id="259" r:id="rId7"/>
    <p:sldId id="276" r:id="rId8"/>
    <p:sldId id="262" r:id="rId9"/>
    <p:sldId id="271" r:id="rId10"/>
    <p:sldId id="274" r:id="rId11"/>
    <p:sldId id="275" r:id="rId12"/>
    <p:sldId id="267" r:id="rId13"/>
    <p:sldId id="268" r:id="rId14"/>
    <p:sldId id="269" r:id="rId15"/>
    <p:sldId id="270" r:id="rId16"/>
    <p:sldId id="272" r:id="rId17"/>
    <p:sldId id="266" r:id="rId18"/>
    <p:sldId id="263" r:id="rId19"/>
    <p:sldId id="264" r:id="rId20"/>
    <p:sldId id="265" r:id="rId21"/>
    <p:sldId id="273" r:id="rId22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77" d="100"/>
          <a:sy n="77" d="100"/>
        </p:scale>
        <p:origin x="-378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8B90A-E60E-4D88-8E8B-9FFB232E2E38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5CBC1-71DF-4529-82E8-6D8AF2CAD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10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7F36-DB48-4284-9531-C57158F335A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F23-2890-4801-84DB-4C4CFAA2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4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7F36-DB48-4284-9531-C57158F335A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F23-2890-4801-84DB-4C4CFAA2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7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7F36-DB48-4284-9531-C57158F335A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F23-2890-4801-84DB-4C4CFAA2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6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7F36-DB48-4284-9531-C57158F335A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F23-2890-4801-84DB-4C4CFAA2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0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7F36-DB48-4284-9531-C57158F335A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F23-2890-4801-84DB-4C4CFAA2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1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7F36-DB48-4284-9531-C57158F335A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F23-2890-4801-84DB-4C4CFAA2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23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7F36-DB48-4284-9531-C57158F335A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F23-2890-4801-84DB-4C4CFAA2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3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7F36-DB48-4284-9531-C57158F335A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F23-2890-4801-84DB-4C4CFAA2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27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7F36-DB48-4284-9531-C57158F335A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F23-2890-4801-84DB-4C4CFAA2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19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7F36-DB48-4284-9531-C57158F335A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F23-2890-4801-84DB-4C4CFAA2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61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7F36-DB48-4284-9531-C57158F335A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F23-2890-4801-84DB-4C4CFAA2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91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67F36-DB48-4284-9531-C57158F335A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6BF23-2890-4801-84DB-4C4CFAA2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9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err="1" smtClean="0"/>
              <a:t>SoLA</a:t>
            </a:r>
            <a:r>
              <a:rPr lang="en-US" dirty="0" smtClean="0"/>
              <a:t>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5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afternoons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4138790"/>
              </p:ext>
            </p:extLst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621912736"/>
                    </a:ext>
                  </a:extLst>
                </a:gridCol>
                <a:gridCol w="849086">
                  <a:extLst>
                    <a:ext uri="{9D8B030D-6E8A-4147-A177-3AD203B41FA5}">
                      <a16:colId xmlns:a16="http://schemas.microsoft.com/office/drawing/2014/main" xmlns="" val="1161861702"/>
                    </a:ext>
                  </a:extLst>
                </a:gridCol>
                <a:gridCol w="892628">
                  <a:extLst>
                    <a:ext uri="{9D8B030D-6E8A-4147-A177-3AD203B41FA5}">
                      <a16:colId xmlns:a16="http://schemas.microsoft.com/office/drawing/2014/main" xmlns="" val="1776086313"/>
                    </a:ext>
                  </a:extLst>
                </a:gridCol>
                <a:gridCol w="957943">
                  <a:extLst>
                    <a:ext uri="{9D8B030D-6E8A-4147-A177-3AD203B41FA5}">
                      <a16:colId xmlns:a16="http://schemas.microsoft.com/office/drawing/2014/main" xmlns="" val="3731589493"/>
                    </a:ext>
                  </a:extLst>
                </a:gridCol>
                <a:gridCol w="936172">
                  <a:extLst>
                    <a:ext uri="{9D8B030D-6E8A-4147-A177-3AD203B41FA5}">
                      <a16:colId xmlns:a16="http://schemas.microsoft.com/office/drawing/2014/main" xmlns="" val="3264666529"/>
                    </a:ext>
                  </a:extLst>
                </a:gridCol>
                <a:gridCol w="4822371">
                  <a:extLst>
                    <a:ext uri="{9D8B030D-6E8A-4147-A177-3AD203B41FA5}">
                      <a16:colId xmlns:a16="http://schemas.microsoft.com/office/drawing/2014/main" xmlns="" val="2249793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Aug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Sept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Oct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Nov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8626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First in month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Research discussions/clusters; Forums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96596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Second in month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Department meetings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38945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Third in month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Cluster meetings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10168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Fourth in month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26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Other department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work (e.g. GSC)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60640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(Fifth in month)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Forums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29147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09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clusters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All staff still need to fulfill all criteria</a:t>
            </a:r>
          </a:p>
          <a:p>
            <a:r>
              <a:rPr lang="en-US" dirty="0"/>
              <a:t>Clusters set goals, make plans and initiate projects</a:t>
            </a:r>
          </a:p>
          <a:p>
            <a:r>
              <a:rPr lang="en-US" dirty="0" smtClean="0"/>
              <a:t>Meeting one Monday afternoon every month</a:t>
            </a:r>
          </a:p>
          <a:p>
            <a:r>
              <a:rPr lang="en-US" dirty="0" smtClean="0"/>
              <a:t>Clusters need to be familiar with relevant university goals, </a:t>
            </a:r>
            <a:r>
              <a:rPr lang="en-US" dirty="0" err="1" smtClean="0"/>
              <a:t>SoLA</a:t>
            </a:r>
            <a:r>
              <a:rPr lang="en-US" dirty="0" smtClean="0"/>
              <a:t> goals, KPIs etc.</a:t>
            </a:r>
          </a:p>
          <a:p>
            <a:r>
              <a:rPr lang="en-US" dirty="0" smtClean="0"/>
              <a:t>Clusters have a Head – setting agenda, running meetings, facilitating implementation of cluster output</a:t>
            </a:r>
          </a:p>
          <a:p>
            <a:r>
              <a:rPr lang="en-US" dirty="0" smtClean="0"/>
              <a:t>Clusters have a secretary for facilitating meetings</a:t>
            </a:r>
          </a:p>
          <a:p>
            <a:r>
              <a:rPr lang="en-US" dirty="0" smtClean="0"/>
              <a:t>Clusters decide how they will work</a:t>
            </a:r>
          </a:p>
          <a:p>
            <a:r>
              <a:rPr lang="en-US" dirty="0" smtClean="0"/>
              <a:t>Clusters may be bilingual (Suggestion: English as the default written language, Thai – English mixed as spoken language)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37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cluster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Encourage dissemination of </a:t>
            </a:r>
            <a:r>
              <a:rPr lang="en-US" dirty="0" err="1" smtClean="0"/>
              <a:t>SoLA</a:t>
            </a:r>
            <a:r>
              <a:rPr lang="en-US" dirty="0" smtClean="0"/>
              <a:t> research to wider society e.g. Research blogs</a:t>
            </a:r>
          </a:p>
          <a:p>
            <a:r>
              <a:rPr lang="en-US" dirty="0" smtClean="0"/>
              <a:t>Try Research Powwow as alternative to research mentor programme</a:t>
            </a:r>
          </a:p>
          <a:p>
            <a:r>
              <a:rPr lang="en-US" dirty="0" smtClean="0"/>
              <a:t>Provide funding for </a:t>
            </a:r>
            <a:r>
              <a:rPr lang="en-US" dirty="0" err="1" smtClean="0"/>
              <a:t>SoLA</a:t>
            </a:r>
            <a:r>
              <a:rPr lang="en-US" dirty="0" smtClean="0"/>
              <a:t> staff to join academic societies</a:t>
            </a:r>
          </a:p>
          <a:p>
            <a:r>
              <a:rPr lang="en-US" dirty="0" smtClean="0"/>
              <a:t>Format 3-credit Masters theses as research articles</a:t>
            </a:r>
          </a:p>
          <a:p>
            <a:r>
              <a:rPr lang="en-US" dirty="0" smtClean="0"/>
              <a:t>Suggest new target groups for promoting TETET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22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innovation cluster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Suggestions for new courses</a:t>
            </a:r>
          </a:p>
          <a:p>
            <a:r>
              <a:rPr lang="en-US" dirty="0" smtClean="0"/>
              <a:t>Ways of integrating LNG and </a:t>
            </a:r>
            <a:r>
              <a:rPr lang="en-US" dirty="0" err="1" smtClean="0"/>
              <a:t>GenEd</a:t>
            </a:r>
            <a:r>
              <a:rPr lang="en-US" dirty="0" smtClean="0"/>
              <a:t> courses</a:t>
            </a:r>
          </a:p>
          <a:p>
            <a:r>
              <a:rPr lang="en-US" dirty="0" smtClean="0"/>
              <a:t>New ways of evaluating students</a:t>
            </a:r>
          </a:p>
          <a:p>
            <a:r>
              <a:rPr lang="en-US" dirty="0" smtClean="0"/>
              <a:t>Working on micro-credential courses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85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services cluster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run large-scale workplace training like </a:t>
            </a:r>
            <a:r>
              <a:rPr lang="en-US" dirty="0" err="1" smtClean="0"/>
              <a:t>Betagro</a:t>
            </a:r>
            <a:endParaRPr lang="en-US" dirty="0" smtClean="0"/>
          </a:p>
          <a:p>
            <a:r>
              <a:rPr lang="en-US" dirty="0" smtClean="0"/>
              <a:t>Identifying under-resourced schools to help</a:t>
            </a:r>
          </a:p>
          <a:p>
            <a:r>
              <a:rPr lang="en-US" dirty="0" smtClean="0"/>
              <a:t>New sections for the community radio show</a:t>
            </a:r>
          </a:p>
          <a:p>
            <a:r>
              <a:rPr lang="en-US" dirty="0" smtClean="0"/>
              <a:t>Helping villagers monitor pollution</a:t>
            </a:r>
          </a:p>
          <a:p>
            <a:r>
              <a:rPr lang="en-US" dirty="0" err="1" smtClean="0"/>
              <a:t>Organising</a:t>
            </a:r>
            <a:r>
              <a:rPr lang="en-US" dirty="0" smtClean="0"/>
              <a:t> educational trips for Tung </a:t>
            </a:r>
            <a:r>
              <a:rPr lang="en-US" dirty="0" err="1" smtClean="0"/>
              <a:t>Khru</a:t>
            </a:r>
            <a:r>
              <a:rPr lang="en-US" dirty="0" smtClean="0"/>
              <a:t> 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Competence development cluster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design the SALC after it moves</a:t>
            </a:r>
          </a:p>
          <a:p>
            <a:r>
              <a:rPr lang="en-US" dirty="0" smtClean="0"/>
              <a:t>Contacts for organizing exhibitions for GCDC</a:t>
            </a:r>
          </a:p>
          <a:p>
            <a:r>
              <a:rPr lang="en-US" dirty="0"/>
              <a:t>Ways of encouraging students to use the SALC/GCDC</a:t>
            </a:r>
          </a:p>
          <a:p>
            <a:r>
              <a:rPr lang="en-US" dirty="0" smtClean="0"/>
              <a:t>Working with the Student Union on a student club</a:t>
            </a:r>
          </a:p>
        </p:txBody>
      </p:sp>
    </p:spTree>
    <p:extLst>
      <p:ext uri="{BB962C8B-B14F-4D97-AF65-F5344CB8AC3E}">
        <p14:creationId xmlns:p14="http://schemas.microsoft.com/office/powerpoint/2010/main" val="35659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7510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4143"/>
            <a:ext cx="10515600" cy="5142820"/>
          </a:xfrm>
        </p:spPr>
        <p:txBody>
          <a:bodyPr/>
          <a:lstStyle/>
          <a:p>
            <a:r>
              <a:rPr lang="en-US" dirty="0" smtClean="0"/>
              <a:t>The 4 functional clusters are :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Research</a:t>
            </a:r>
            <a:r>
              <a:rPr lang="en-US" dirty="0" smtClean="0"/>
              <a:t>: Research (including postgraduate research programmes) and testing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Learning innovation</a:t>
            </a:r>
            <a:r>
              <a:rPr lang="en-US" dirty="0" smtClean="0"/>
              <a:t>: Credited courses provided to students from other faculties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Community services</a:t>
            </a:r>
            <a:r>
              <a:rPr lang="en-US" dirty="0" smtClean="0"/>
              <a:t>: Teaching and services provided to others, especially outsiders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Competence development</a:t>
            </a:r>
            <a:r>
              <a:rPr lang="en-US" dirty="0" smtClean="0"/>
              <a:t>: SALC, GCDC and student activities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0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Research cluster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9226055"/>
              </p:ext>
            </p:extLst>
          </p:nvPr>
        </p:nvGraphicFramePr>
        <p:xfrm>
          <a:off x="838200" y="987425"/>
          <a:ext cx="105156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81031678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150581274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2330578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</a:t>
                      </a:r>
                      <a:r>
                        <a:rPr lang="en-US" baseline="0" dirty="0" smtClean="0"/>
                        <a:t> Education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526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5827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0308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4803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5779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5489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8441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8218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3153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6064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020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4484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02918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2099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47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Learning innovation cluster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409440"/>
              </p:ext>
            </p:extLst>
          </p:nvPr>
        </p:nvGraphicFramePr>
        <p:xfrm>
          <a:off x="838200" y="1009196"/>
          <a:ext cx="10515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150177166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171054119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32859588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</a:t>
                      </a:r>
                      <a:r>
                        <a:rPr lang="en-US" baseline="0" dirty="0" smtClean="0"/>
                        <a:t> Education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7126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7338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9206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31646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40924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5091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7933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1918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4439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31441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2488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9673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3202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759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3659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92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Community services cluster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636459"/>
              </p:ext>
            </p:extLst>
          </p:nvPr>
        </p:nvGraphicFramePr>
        <p:xfrm>
          <a:off x="838200" y="1020082"/>
          <a:ext cx="105156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348762788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6657653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3156896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</a:t>
                      </a:r>
                      <a:r>
                        <a:rPr lang="en-US" baseline="0" dirty="0" smtClean="0"/>
                        <a:t> Education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9913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192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0485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5484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3036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2800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5067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8917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7910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9607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6900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7709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1026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7596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62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the new </a:t>
            </a:r>
            <a:r>
              <a:rPr lang="en-US" dirty="0" err="1" smtClean="0"/>
              <a:t>SoLA</a:t>
            </a:r>
            <a:r>
              <a:rPr lang="en-US" dirty="0" smtClean="0"/>
              <a:t>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 should meet university and faculty goals</a:t>
            </a:r>
          </a:p>
          <a:p>
            <a:r>
              <a:rPr lang="en-US" dirty="0" smtClean="0"/>
              <a:t>Structure should encourage bottom-up input and innovations</a:t>
            </a:r>
          </a:p>
          <a:p>
            <a:r>
              <a:rPr lang="en-US" dirty="0" smtClean="0"/>
              <a:t>Structure should promote interdepartmental cooperation</a:t>
            </a:r>
          </a:p>
          <a:p>
            <a:r>
              <a:rPr lang="en-US" dirty="0" smtClean="0"/>
              <a:t>Structure should be adaptable to match changing contexts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36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Competence development cluster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584883"/>
              </p:ext>
            </p:extLst>
          </p:nvPr>
        </p:nvGraphicFramePr>
        <p:xfrm>
          <a:off x="838200" y="976539"/>
          <a:ext cx="105156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112786954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351048276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3481171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</a:t>
                      </a:r>
                      <a:r>
                        <a:rPr lang="en-US" baseline="0" dirty="0" smtClean="0"/>
                        <a:t> Education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0941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6490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7687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2451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5239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80975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736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8749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3420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5865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6637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8332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1427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6287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26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Familiarise</a:t>
            </a:r>
            <a:r>
              <a:rPr lang="en-US" dirty="0" smtClean="0"/>
              <a:t> yourselves with other members of your cluster</a:t>
            </a:r>
          </a:p>
          <a:p>
            <a:r>
              <a:rPr lang="en-US" dirty="0" smtClean="0"/>
              <a:t>Choose a Head for the cluster</a:t>
            </a:r>
          </a:p>
          <a:p>
            <a:pPr lvl="1"/>
            <a:r>
              <a:rPr lang="en-US" dirty="0" smtClean="0"/>
              <a:t>Head needs to be familiar with relevant university and faculty goals and KPIs</a:t>
            </a:r>
          </a:p>
          <a:p>
            <a:pPr lvl="1"/>
            <a:r>
              <a:rPr lang="en-US" dirty="0" smtClean="0"/>
              <a:t>Head should know how the Faculty works</a:t>
            </a:r>
            <a:endParaRPr lang="en-US" dirty="0"/>
          </a:p>
          <a:p>
            <a:r>
              <a:rPr lang="en-US" dirty="0" smtClean="0"/>
              <a:t>Prepare for the first meeting (19</a:t>
            </a:r>
            <a:r>
              <a:rPr lang="en-US" baseline="30000" dirty="0" smtClean="0"/>
              <a:t>th</a:t>
            </a:r>
            <a:r>
              <a:rPr lang="en-US" dirty="0" smtClean="0"/>
              <a:t> August)</a:t>
            </a:r>
          </a:p>
          <a:p>
            <a:pPr lvl="1"/>
            <a:r>
              <a:rPr lang="en-US" dirty="0" smtClean="0"/>
              <a:t>Introduce members to relevant university and faculty goals and KPIs</a:t>
            </a:r>
          </a:p>
          <a:p>
            <a:pPr lvl="1"/>
            <a:r>
              <a:rPr lang="en-US" dirty="0" smtClean="0"/>
              <a:t>Consider how the cluster will work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49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8974" y="1491343"/>
            <a:ext cx="9375347" cy="432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02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4229" y="381652"/>
            <a:ext cx="7946572" cy="588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64467"/>
            <a:ext cx="10515600" cy="12936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Research: 2.1</a:t>
            </a:r>
          </a:p>
          <a:p>
            <a:r>
              <a:rPr lang="en-US" dirty="0" smtClean="0"/>
              <a:t>Learning innovation: 1.1 and 1.3</a:t>
            </a:r>
          </a:p>
          <a:p>
            <a:r>
              <a:rPr lang="en-US" dirty="0" smtClean="0"/>
              <a:t>Community services: 2.4</a:t>
            </a:r>
          </a:p>
          <a:p>
            <a:r>
              <a:rPr lang="en-US" dirty="0" smtClean="0"/>
              <a:t>Competence development: 1.4</a:t>
            </a:r>
          </a:p>
          <a:p>
            <a:endParaRPr lang="en-US" dirty="0"/>
          </a:p>
          <a:p>
            <a:r>
              <a:rPr lang="en-US" dirty="0" smtClean="0"/>
              <a:t>All clusters: 3.6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02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7510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4143"/>
            <a:ext cx="10515600" cy="5142820"/>
          </a:xfrm>
        </p:spPr>
        <p:txBody>
          <a:bodyPr/>
          <a:lstStyle/>
          <a:p>
            <a:r>
              <a:rPr lang="en-US" dirty="0" smtClean="0"/>
              <a:t>The 4 functional clusters are the same in Language, Social Studies and General Education: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Research</a:t>
            </a:r>
            <a:r>
              <a:rPr lang="en-US" dirty="0" smtClean="0"/>
              <a:t>: Research (including postgraduate research programmes) and testing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Learning innovation</a:t>
            </a:r>
            <a:r>
              <a:rPr lang="en-US" dirty="0" smtClean="0"/>
              <a:t>: Credited courses provided to students from other faculties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Community services</a:t>
            </a:r>
            <a:r>
              <a:rPr lang="en-US" dirty="0" smtClean="0"/>
              <a:t>: Teaching and services provided to others, especially outsiders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Competence development</a:t>
            </a:r>
            <a:r>
              <a:rPr lang="en-US" dirty="0" smtClean="0"/>
              <a:t>: SALC, GCDC and student activities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6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the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Clusters are informal, unofficial and internal to the Faculty</a:t>
            </a:r>
          </a:p>
          <a:p>
            <a:r>
              <a:rPr lang="en-US" dirty="0" smtClean="0"/>
              <a:t>All staff are employed within a department</a:t>
            </a:r>
          </a:p>
          <a:p>
            <a:r>
              <a:rPr lang="en-US" dirty="0"/>
              <a:t>All staff still need to fulfill all </a:t>
            </a:r>
            <a:r>
              <a:rPr lang="en-US" dirty="0" smtClean="0"/>
              <a:t>criteria (5 groups)</a:t>
            </a:r>
          </a:p>
          <a:p>
            <a:endParaRPr lang="en-US" dirty="0"/>
          </a:p>
          <a:p>
            <a:r>
              <a:rPr lang="en-US" dirty="0" smtClean="0"/>
              <a:t>Clusters promote innovations and projects</a:t>
            </a:r>
          </a:p>
          <a:p>
            <a:r>
              <a:rPr lang="en-US" dirty="0" smtClean="0"/>
              <a:t>Clusters create a sense of ownership</a:t>
            </a:r>
          </a:p>
          <a:p>
            <a:r>
              <a:rPr lang="en-US" dirty="0" smtClean="0"/>
              <a:t>Clusters promote expertise</a:t>
            </a:r>
          </a:p>
          <a:p>
            <a:r>
              <a:rPr lang="en-US" dirty="0" smtClean="0"/>
              <a:t>Work of clusters funded by other units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80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the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Each cluster must include at least one person who is on the Faculty Committee</a:t>
            </a:r>
          </a:p>
          <a:p>
            <a:r>
              <a:rPr lang="en-US" dirty="0" smtClean="0"/>
              <a:t>Each cluster must include at least one person from each department</a:t>
            </a:r>
          </a:p>
          <a:p>
            <a:r>
              <a:rPr lang="en-US" dirty="0" smtClean="0"/>
              <a:t>The research cluster must include at least one person from the committee of each postgraduate programme</a:t>
            </a:r>
          </a:p>
          <a:p>
            <a:r>
              <a:rPr lang="en-US" dirty="0" smtClean="0"/>
              <a:t>Each cluster should have between 10 and 30 members (there are 71 people in total)</a:t>
            </a:r>
          </a:p>
          <a:p>
            <a:r>
              <a:rPr lang="en-US" dirty="0" smtClean="0"/>
              <a:t>All staff choose 2 clusters (Choice 1 and Choice 2) that they would like to work in</a:t>
            </a:r>
          </a:p>
          <a:p>
            <a:r>
              <a:rPr lang="en-US" dirty="0" smtClean="0"/>
              <a:t>Staff will initially be assigned to their Choice 1</a:t>
            </a:r>
          </a:p>
          <a:p>
            <a:r>
              <a:rPr lang="en-US" dirty="0" smtClean="0"/>
              <a:t>Where assignation to Choice 1 does not meet criteria, staff will be asked about their willingness to be assigned to their Choice 2</a:t>
            </a:r>
          </a:p>
          <a:p>
            <a:r>
              <a:rPr lang="en-US" dirty="0" smtClean="0"/>
              <a:t>Choices of clusters can be reviewed every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05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clusters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staff still need to fulfill all criteria</a:t>
            </a:r>
          </a:p>
          <a:p>
            <a:r>
              <a:rPr lang="en-US" dirty="0"/>
              <a:t>Clusters set goals, make plans and initiate projects</a:t>
            </a:r>
          </a:p>
          <a:p>
            <a:r>
              <a:rPr lang="en-US" dirty="0" smtClean="0"/>
              <a:t>Meeting one Monday afternoon every month</a:t>
            </a:r>
          </a:p>
        </p:txBody>
      </p:sp>
    </p:spTree>
    <p:extLst>
      <p:ext uri="{BB962C8B-B14F-4D97-AF65-F5344CB8AC3E}">
        <p14:creationId xmlns:p14="http://schemas.microsoft.com/office/powerpoint/2010/main" val="102148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748</Words>
  <Application>Microsoft Office PowerPoint</Application>
  <PresentationFormat>Custom</PresentationFormat>
  <Paragraphs>129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New SoLA structure</vt:lpstr>
      <vt:lpstr>Goals of the new SoLA structure</vt:lpstr>
      <vt:lpstr>PowerPoint Presentation</vt:lpstr>
      <vt:lpstr>PowerPoint Presentation</vt:lpstr>
      <vt:lpstr>PowerPoint Presentation</vt:lpstr>
      <vt:lpstr>PowerPoint Presentation</vt:lpstr>
      <vt:lpstr>The nature of the clusters</vt:lpstr>
      <vt:lpstr>Setting up the clusters</vt:lpstr>
      <vt:lpstr>How the clusters work</vt:lpstr>
      <vt:lpstr>Monday afternoons</vt:lpstr>
      <vt:lpstr>How the clusters work</vt:lpstr>
      <vt:lpstr>Research cluster</vt:lpstr>
      <vt:lpstr>Learning innovation cluster</vt:lpstr>
      <vt:lpstr>Community services cluster</vt:lpstr>
      <vt:lpstr>Competence development cluster</vt:lpstr>
      <vt:lpstr>PowerPoint Presentation</vt:lpstr>
      <vt:lpstr>Research cluster</vt:lpstr>
      <vt:lpstr>Learning innovation cluster</vt:lpstr>
      <vt:lpstr>Community services cluster</vt:lpstr>
      <vt:lpstr>Competence development cluster</vt:lpstr>
      <vt:lpstr>What to do now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SoLA structure</dc:title>
  <dc:creator>Richard1</dc:creator>
  <cp:lastModifiedBy>admin</cp:lastModifiedBy>
  <cp:revision>22</cp:revision>
  <cp:lastPrinted>2019-08-01T01:35:49Z</cp:lastPrinted>
  <dcterms:created xsi:type="dcterms:W3CDTF">2019-07-03T06:54:03Z</dcterms:created>
  <dcterms:modified xsi:type="dcterms:W3CDTF">2019-08-05T01:28:53Z</dcterms:modified>
</cp:coreProperties>
</file>