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69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53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22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972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765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006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910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618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286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80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657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1546-CA0B-496A-A51D-E870E58D5778}" type="datetimeFigureOut">
              <a:rPr lang="th-TH" smtClean="0"/>
              <a:t>04/01/65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A314-5361-4D77-8820-C0D9FC433A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63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92" y="1861597"/>
            <a:ext cx="11601757" cy="2387600"/>
          </a:xfrm>
        </p:spPr>
        <p:txBody>
          <a:bodyPr>
            <a:normAutofit/>
          </a:bodyPr>
          <a:lstStyle/>
          <a:p>
            <a:r>
              <a:rPr lang="en-US" sz="4400" dirty="0"/>
              <a:t>Jumping on the bandwagon or blazing a new </a:t>
            </a:r>
            <a:r>
              <a:rPr lang="en-US" sz="4400" dirty="0" smtClean="0"/>
              <a:t>trail </a:t>
            </a:r>
            <a:r>
              <a:rPr lang="en-US" sz="4400" dirty="0"/>
              <a:t>Designing innovative research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53789"/>
            <a:ext cx="9144000" cy="1655762"/>
          </a:xfrm>
        </p:spPr>
        <p:txBody>
          <a:bodyPr/>
          <a:lstStyle/>
          <a:p>
            <a:r>
              <a:rPr lang="en-US" dirty="0"/>
              <a:t>Richard Watson Todd</a:t>
            </a:r>
          </a:p>
          <a:p>
            <a:r>
              <a:rPr lang="en-US" i="1" dirty="0"/>
              <a:t>King </a:t>
            </a:r>
            <a:r>
              <a:rPr lang="en-US" i="1" dirty="0" err="1"/>
              <a:t>Mongkut’s</a:t>
            </a:r>
            <a:r>
              <a:rPr lang="en-US" i="1" dirty="0"/>
              <a:t> University of Technology </a:t>
            </a:r>
            <a:r>
              <a:rPr lang="en-US" i="1" dirty="0" err="1"/>
              <a:t>Thonburi</a:t>
            </a:r>
            <a:endParaRPr lang="en-US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14" y="163154"/>
            <a:ext cx="3283667" cy="2262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386" y="163154"/>
            <a:ext cx="3399302" cy="22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trail research 5: Unusual data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7931" cy="4351338"/>
          </a:xfrm>
        </p:spPr>
        <p:txBody>
          <a:bodyPr/>
          <a:lstStyle/>
          <a:p>
            <a:r>
              <a:rPr lang="en-US" dirty="0" smtClean="0"/>
              <a:t>Find some unusual but interesting data that no-one has thought of investigating</a:t>
            </a:r>
          </a:p>
          <a:p>
            <a:r>
              <a:rPr lang="en-US" dirty="0" smtClean="0"/>
              <a:t>Case study: Business communication in ancient </a:t>
            </a:r>
            <a:r>
              <a:rPr lang="en-US" dirty="0" err="1" smtClean="0"/>
              <a:t>Sumeria</a:t>
            </a:r>
            <a:endParaRPr lang="en-US" dirty="0" smtClean="0"/>
          </a:p>
          <a:p>
            <a:pPr lvl="1"/>
            <a:r>
              <a:rPr lang="en-US" dirty="0" smtClean="0"/>
              <a:t>Comparing the generic structure of business communication of modern business letters and Sumerian cuneiform tablets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666" y="3205956"/>
            <a:ext cx="2867025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840" y="4916168"/>
            <a:ext cx="2048434" cy="1579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7192" y="5013170"/>
            <a:ext cx="6186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intrinsically interesting topics or unusual data that could be the focus of applied linguistics research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379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trail research 6: Unusual instruments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9424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a data collection instrument (probably from another discipline) that has potential but has not been used in applied linguistics</a:t>
            </a:r>
          </a:p>
          <a:p>
            <a:r>
              <a:rPr lang="en-US" dirty="0" smtClean="0"/>
              <a:t>Case study: Implicit Association Test</a:t>
            </a:r>
          </a:p>
          <a:p>
            <a:pPr lvl="1"/>
            <a:r>
              <a:rPr lang="en-US" dirty="0" smtClean="0"/>
              <a:t>Lots of surveys of students’ beliefs about native and non-native speaker teachers</a:t>
            </a:r>
          </a:p>
          <a:p>
            <a:pPr lvl="1"/>
            <a:r>
              <a:rPr lang="en-US" dirty="0" smtClean="0"/>
              <a:t>Problems of truthful data in studies concerning prejudice</a:t>
            </a:r>
          </a:p>
          <a:p>
            <a:pPr lvl="1"/>
            <a:r>
              <a:rPr lang="en-US" dirty="0" smtClean="0"/>
              <a:t>Used the IAT (from social psychology) to investigate explicit and implicit attitudes towards native and non-native speaker teachers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517" y="3301093"/>
            <a:ext cx="4069067" cy="21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trail research 7: Borrowing theories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36633" cy="4351338"/>
          </a:xfrm>
        </p:spPr>
        <p:txBody>
          <a:bodyPr/>
          <a:lstStyle/>
          <a:p>
            <a:r>
              <a:rPr lang="en-US" dirty="0" smtClean="0"/>
              <a:t>Borrow theories from other disciplines</a:t>
            </a:r>
          </a:p>
          <a:p>
            <a:r>
              <a:rPr lang="en-US" dirty="0" smtClean="0"/>
              <a:t>Psychology as a key source discipline</a:t>
            </a:r>
          </a:p>
          <a:p>
            <a:r>
              <a:rPr lang="en-US" dirty="0" err="1" smtClean="0"/>
              <a:t>Dörnyei’s</a:t>
            </a:r>
            <a:r>
              <a:rPr lang="en-US" dirty="0" smtClean="0"/>
              <a:t> possible selves theory of motivation</a:t>
            </a:r>
          </a:p>
          <a:p>
            <a:r>
              <a:rPr lang="en-US" dirty="0" smtClean="0"/>
              <a:t>Case study: Gratitude</a:t>
            </a:r>
          </a:p>
          <a:p>
            <a:pPr lvl="1"/>
            <a:r>
              <a:rPr lang="en-US" dirty="0" smtClean="0"/>
              <a:t>Colleague with a background in affective factors in learning was looking for a new topic</a:t>
            </a:r>
          </a:p>
          <a:p>
            <a:pPr lvl="1"/>
            <a:r>
              <a:rPr lang="en-US" dirty="0" smtClean="0"/>
              <a:t>Suggested he draw from psychology</a:t>
            </a:r>
          </a:p>
          <a:p>
            <a:pPr lvl="1"/>
            <a:r>
              <a:rPr lang="en-US" dirty="0" smtClean="0"/>
              <a:t>Worked on the construct of gratitude in language teaching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42" y="3421516"/>
            <a:ext cx="2575638" cy="24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trail research 8: Unusual analysis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Expectations about how data should be </a:t>
            </a:r>
            <a:r>
              <a:rPr lang="en-US" dirty="0" err="1" smtClean="0"/>
              <a:t>analysed</a:t>
            </a:r>
            <a:r>
              <a:rPr lang="en-US" dirty="0" smtClean="0"/>
              <a:t> change</a:t>
            </a:r>
          </a:p>
          <a:p>
            <a:r>
              <a:rPr lang="en-US" dirty="0" smtClean="0"/>
              <a:t>Statistical analysis in applied linguistics</a:t>
            </a:r>
          </a:p>
          <a:p>
            <a:pPr lvl="1"/>
            <a:r>
              <a:rPr lang="en-US" dirty="0" smtClean="0"/>
              <a:t>1970s Descriptive statistics sufficient</a:t>
            </a:r>
          </a:p>
          <a:p>
            <a:pPr lvl="1"/>
            <a:r>
              <a:rPr lang="en-US" dirty="0" smtClean="0"/>
              <a:t>1980s-2000s Inferential statistics using p-values (probability statistics)</a:t>
            </a:r>
          </a:p>
          <a:p>
            <a:pPr lvl="1"/>
            <a:r>
              <a:rPr lang="en-US" dirty="0" smtClean="0"/>
              <a:t>2010s Inferential statistics using both probability statistics and effect sizes</a:t>
            </a:r>
          </a:p>
          <a:p>
            <a:pPr lvl="1"/>
            <a:r>
              <a:rPr lang="en-US" dirty="0" smtClean="0"/>
              <a:t>2020s Move towards Bayesian probability statistics with effect sizes?</a:t>
            </a:r>
          </a:p>
          <a:p>
            <a:r>
              <a:rPr lang="en-US" dirty="0" smtClean="0"/>
              <a:t>Unusual analyses specific to certain approaches</a:t>
            </a:r>
          </a:p>
          <a:p>
            <a:pPr lvl="1"/>
            <a:r>
              <a:rPr lang="en-US" dirty="0"/>
              <a:t>Contradictions in </a:t>
            </a:r>
            <a:r>
              <a:rPr lang="en-US" dirty="0" smtClean="0"/>
              <a:t>teachers</a:t>
            </a:r>
            <a:r>
              <a:rPr lang="en-US" dirty="0"/>
              <a:t>’ </a:t>
            </a:r>
            <a:r>
              <a:rPr lang="en-US" dirty="0" smtClean="0"/>
              <a:t>classroom dynamic assessment implementation</a:t>
            </a:r>
            <a:r>
              <a:rPr lang="en-US" dirty="0"/>
              <a:t>: An </a:t>
            </a:r>
            <a:r>
              <a:rPr lang="en-US" dirty="0" smtClean="0"/>
              <a:t>activity system analysis</a:t>
            </a:r>
            <a:endParaRPr lang="en-US" dirty="0"/>
          </a:p>
          <a:p>
            <a:pPr lvl="1"/>
            <a:r>
              <a:rPr lang="en-US" dirty="0"/>
              <a:t>The r</a:t>
            </a:r>
            <a:r>
              <a:rPr lang="en-US" dirty="0" smtClean="0"/>
              <a:t>ole of membership viewpoints </a:t>
            </a:r>
            <a:r>
              <a:rPr lang="en-US" dirty="0"/>
              <a:t>in </a:t>
            </a:r>
            <a:r>
              <a:rPr lang="en-US" dirty="0" smtClean="0"/>
              <a:t>shaping language teacher associations</a:t>
            </a:r>
            <a:r>
              <a:rPr lang="en-US" dirty="0"/>
              <a:t>: A Q </a:t>
            </a:r>
            <a:r>
              <a:rPr lang="en-US" dirty="0" smtClean="0"/>
              <a:t>methodology analysis</a:t>
            </a:r>
            <a:endParaRPr lang="en-US" dirty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95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trail research 9: Creating new theory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52453" cy="4351338"/>
          </a:xfrm>
        </p:spPr>
        <p:txBody>
          <a:bodyPr/>
          <a:lstStyle/>
          <a:p>
            <a:r>
              <a:rPr lang="en-US" dirty="0" smtClean="0"/>
              <a:t>Research highlights a construct or direction never previously discussed</a:t>
            </a:r>
          </a:p>
          <a:p>
            <a:r>
              <a:rPr lang="en-US" dirty="0" smtClean="0"/>
              <a:t>Case study: Everyday communication in Anglophone Cameroon</a:t>
            </a:r>
          </a:p>
          <a:p>
            <a:pPr lvl="1"/>
            <a:r>
              <a:rPr lang="en-US" dirty="0" smtClean="0"/>
              <a:t>Multilingual environment where interlocutors mix languages in predictable ways</a:t>
            </a:r>
          </a:p>
          <a:p>
            <a:pPr lvl="1"/>
            <a:r>
              <a:rPr lang="en-US" dirty="0" smtClean="0"/>
              <a:t>Previous work: code-switching, code-mixing, </a:t>
            </a:r>
            <a:r>
              <a:rPr lang="en-US" dirty="0" err="1" smtClean="0"/>
              <a:t>translanguaging</a:t>
            </a:r>
            <a:endParaRPr lang="en-US" dirty="0" smtClean="0"/>
          </a:p>
          <a:p>
            <a:pPr lvl="1"/>
            <a:r>
              <a:rPr lang="en-US" dirty="0" smtClean="0"/>
              <a:t>Data suggests mid-point between code-mixing and </a:t>
            </a:r>
            <a:r>
              <a:rPr lang="en-US" dirty="0" err="1" smtClean="0"/>
              <a:t>translanguaging</a:t>
            </a:r>
            <a:endParaRPr lang="en-US" dirty="0" smtClean="0"/>
          </a:p>
          <a:p>
            <a:pPr lvl="1"/>
            <a:r>
              <a:rPr lang="en-US" dirty="0" smtClean="0"/>
              <a:t>Created construct of mixed-</a:t>
            </a:r>
            <a:r>
              <a:rPr lang="en-US" dirty="0" err="1" smtClean="0"/>
              <a:t>languaging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r="2041" b="24808"/>
          <a:stretch/>
        </p:blipFill>
        <p:spPr>
          <a:xfrm>
            <a:off x="8024326" y="4001294"/>
            <a:ext cx="3698938" cy="15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2865119"/>
            <a:ext cx="10515600" cy="3311843"/>
          </a:xfrm>
        </p:spPr>
        <p:txBody>
          <a:bodyPr/>
          <a:lstStyle/>
          <a:p>
            <a:pPr marL="1884363"/>
            <a:r>
              <a:rPr lang="en-US" dirty="0" smtClean="0"/>
              <a:t>Difficulties with narrow-minded reviewers</a:t>
            </a:r>
          </a:p>
          <a:p>
            <a:pPr marL="1884363"/>
            <a:r>
              <a:rPr lang="en-US" dirty="0"/>
              <a:t>Greater amount that needs to be explained</a:t>
            </a:r>
          </a:p>
          <a:p>
            <a:pPr marL="1884363"/>
            <a:r>
              <a:rPr lang="en-US" dirty="0" smtClean="0"/>
              <a:t>Difficulties with writing arguments in new areas</a:t>
            </a:r>
          </a:p>
          <a:p>
            <a:pPr marL="1884363"/>
            <a:r>
              <a:rPr lang="en-US" dirty="0" smtClean="0"/>
              <a:t>Possibility of being </a:t>
            </a:r>
            <a:r>
              <a:rPr lang="en-US" i="1" dirty="0" smtClean="0"/>
              <a:t>too</a:t>
            </a:r>
            <a:r>
              <a:rPr lang="en-US" dirty="0" smtClean="0"/>
              <a:t> ahead of the curve</a:t>
            </a:r>
          </a:p>
          <a:p>
            <a:pPr marL="2341563" lvl="2"/>
            <a:r>
              <a:rPr lang="en-US" dirty="0" smtClean="0"/>
              <a:t>Use of </a:t>
            </a:r>
            <a:r>
              <a:rPr lang="en-US" dirty="0" err="1" smtClean="0"/>
              <a:t>chatbots</a:t>
            </a:r>
            <a:r>
              <a:rPr lang="en-US" dirty="0" smtClean="0"/>
              <a:t> for language learning in 1999</a:t>
            </a:r>
          </a:p>
          <a:p>
            <a:endParaRPr lang="th-T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29" y="137036"/>
            <a:ext cx="2654935" cy="2616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217" y="119100"/>
            <a:ext cx="2654935" cy="26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76" y="1982624"/>
            <a:ext cx="3283667" cy="2262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529" y="1982624"/>
            <a:ext cx="3401863" cy="2261812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761816" y="2572354"/>
            <a:ext cx="4553339" cy="108235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4805266" y="2572353"/>
            <a:ext cx="3509890" cy="10823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1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doing research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Information seekers</a:t>
            </a:r>
          </a:p>
          <a:p>
            <a:pPr lvl="1"/>
            <a:r>
              <a:rPr lang="en-US" dirty="0" smtClean="0"/>
              <a:t>Mastery orientation</a:t>
            </a:r>
          </a:p>
          <a:p>
            <a:pPr lvl="1"/>
            <a:r>
              <a:rPr lang="en-US" dirty="0" smtClean="0"/>
              <a:t>Driven by curiosity</a:t>
            </a:r>
          </a:p>
          <a:p>
            <a:pPr lvl="1"/>
            <a:r>
              <a:rPr lang="en-US" dirty="0" smtClean="0"/>
              <a:t>Conduct research because they want to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179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Status seekers</a:t>
            </a:r>
          </a:p>
          <a:p>
            <a:pPr lvl="1"/>
            <a:r>
              <a:rPr lang="en-US" dirty="0" smtClean="0"/>
              <a:t>Performance orientation</a:t>
            </a:r>
          </a:p>
          <a:p>
            <a:pPr lvl="1"/>
            <a:r>
              <a:rPr lang="en-US" dirty="0" smtClean="0"/>
              <a:t>Driven by status</a:t>
            </a:r>
          </a:p>
          <a:p>
            <a:pPr lvl="1"/>
            <a:r>
              <a:rPr lang="en-US" dirty="0" smtClean="0"/>
              <a:t>Conduct research because of the rewards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564" y="1562470"/>
            <a:ext cx="2394680" cy="1599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812" y="1562470"/>
            <a:ext cx="1604652" cy="1604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66804" y="5921406"/>
            <a:ext cx="444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European Commission (2019)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3328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Hopes in research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in a good Q1 journal</a:t>
            </a:r>
          </a:p>
          <a:p>
            <a:pPr lvl="1"/>
            <a:r>
              <a:rPr lang="en-US" dirty="0" smtClean="0"/>
              <a:t>Other possibilities</a:t>
            </a:r>
          </a:p>
          <a:p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 smtClean="0"/>
              <a:t>noticed</a:t>
            </a:r>
          </a:p>
          <a:p>
            <a:endParaRPr lang="en-US" dirty="0" smtClean="0"/>
          </a:p>
          <a:p>
            <a:r>
              <a:rPr lang="en-US" dirty="0" smtClean="0"/>
              <a:t>Attract </a:t>
            </a:r>
            <a:r>
              <a:rPr lang="en-US" dirty="0" smtClean="0"/>
              <a:t>citations</a:t>
            </a:r>
          </a:p>
          <a:p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 smtClean="0"/>
              <a:t>an impact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536" y="930275"/>
            <a:ext cx="25527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16" y="3501330"/>
            <a:ext cx="2202426" cy="245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 with a PhD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time/energy for one research study</a:t>
            </a:r>
          </a:p>
          <a:p>
            <a:r>
              <a:rPr lang="en-US" dirty="0" smtClean="0"/>
              <a:t>Support </a:t>
            </a:r>
            <a:r>
              <a:rPr lang="en-US" dirty="0" smtClean="0"/>
              <a:t>from supervisor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What sort of research</a:t>
            </a:r>
          </a:p>
          <a:p>
            <a:pPr marL="269875" indent="0">
              <a:buNone/>
            </a:pPr>
            <a:r>
              <a:rPr lang="en-US" b="1" dirty="0" smtClean="0"/>
              <a:t>should you do?</a:t>
            </a:r>
            <a:endParaRPr lang="th-TH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187" y="2539565"/>
            <a:ext cx="5764468" cy="38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Bandwagon research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18471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impact </a:t>
            </a:r>
            <a:r>
              <a:rPr lang="en-US" dirty="0"/>
              <a:t>of </a:t>
            </a:r>
            <a:r>
              <a:rPr lang="en-US" dirty="0" smtClean="0"/>
              <a:t>using </a:t>
            </a:r>
            <a:r>
              <a:rPr lang="en-US" dirty="0"/>
              <a:t>a</a:t>
            </a:r>
            <a:r>
              <a:rPr lang="en-US" dirty="0" smtClean="0"/>
              <a:t>utomated </a:t>
            </a:r>
            <a:r>
              <a:rPr lang="en-US" dirty="0"/>
              <a:t>w</a:t>
            </a:r>
            <a:r>
              <a:rPr lang="en-US" dirty="0" smtClean="0"/>
              <a:t>riting </a:t>
            </a:r>
            <a:r>
              <a:rPr lang="en-US" dirty="0"/>
              <a:t>f</a:t>
            </a:r>
            <a:r>
              <a:rPr lang="en-US" dirty="0" smtClean="0"/>
              <a:t>eedback </a:t>
            </a:r>
            <a:r>
              <a:rPr lang="en-US" dirty="0"/>
              <a:t>in ESL/EFL </a:t>
            </a:r>
            <a:r>
              <a:rPr lang="en-US" dirty="0" smtClean="0"/>
              <a:t>classroom </a:t>
            </a:r>
            <a:r>
              <a:rPr lang="en-US" dirty="0"/>
              <a:t>c</a:t>
            </a:r>
            <a:r>
              <a:rPr lang="en-US" dirty="0" smtClean="0"/>
              <a:t>ontexts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</a:t>
            </a:r>
            <a:r>
              <a:rPr lang="en-US" dirty="0" smtClean="0"/>
              <a:t>ffect </a:t>
            </a:r>
            <a:r>
              <a:rPr lang="en-US" dirty="0"/>
              <a:t>of Total Physical Response </a:t>
            </a:r>
            <a:r>
              <a:rPr lang="en-US" dirty="0" smtClean="0"/>
              <a:t>method </a:t>
            </a:r>
            <a:r>
              <a:rPr lang="en-US" dirty="0"/>
              <a:t>on </a:t>
            </a:r>
            <a:r>
              <a:rPr lang="en-US" dirty="0" smtClean="0"/>
              <a:t>vocabulary </a:t>
            </a:r>
            <a:r>
              <a:rPr lang="en-US" dirty="0" smtClean="0"/>
              <a:t>l</a:t>
            </a:r>
            <a:r>
              <a:rPr lang="en-US" dirty="0" smtClean="0"/>
              <a:t>earning/teaching</a:t>
            </a:r>
            <a:r>
              <a:rPr lang="en-US" dirty="0"/>
              <a:t>: A </a:t>
            </a:r>
            <a:r>
              <a:rPr lang="en-US" dirty="0" smtClean="0"/>
              <a:t>mixed </a:t>
            </a:r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s</a:t>
            </a:r>
            <a:r>
              <a:rPr lang="en-US" dirty="0" smtClean="0"/>
              <a:t>ynthesis</a:t>
            </a:r>
            <a:endParaRPr lang="en-US" dirty="0"/>
          </a:p>
          <a:p>
            <a:r>
              <a:rPr lang="en-US" dirty="0"/>
              <a:t>Chinese EFL </a:t>
            </a:r>
            <a:r>
              <a:rPr lang="en-US" dirty="0" smtClean="0"/>
              <a:t>university </a:t>
            </a:r>
            <a:r>
              <a:rPr lang="en-US" dirty="0"/>
              <a:t>s</a:t>
            </a:r>
            <a:r>
              <a:rPr lang="en-US" dirty="0" smtClean="0"/>
              <a:t>tudents</a:t>
            </a:r>
            <a:r>
              <a:rPr lang="en-US" dirty="0"/>
              <a:t>’ </a:t>
            </a:r>
            <a:r>
              <a:rPr lang="en-US" dirty="0" smtClean="0"/>
              <a:t>self-reported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</a:t>
            </a:r>
            <a:r>
              <a:rPr lang="en-US" dirty="0" smtClean="0"/>
              <a:t>vocabulary learning </a:t>
            </a:r>
            <a:r>
              <a:rPr lang="en-US" dirty="0"/>
              <a:t>s</a:t>
            </a:r>
            <a:r>
              <a:rPr lang="en-US" dirty="0" smtClean="0"/>
              <a:t>trategies</a:t>
            </a:r>
            <a:endParaRPr lang="en-US" dirty="0"/>
          </a:p>
          <a:p>
            <a:r>
              <a:rPr lang="en-US" dirty="0"/>
              <a:t>Needs </a:t>
            </a:r>
            <a:r>
              <a:rPr lang="en-US" dirty="0" smtClean="0"/>
              <a:t>assessment </a:t>
            </a:r>
            <a:r>
              <a:rPr lang="en-US" dirty="0" smtClean="0"/>
              <a:t>of ESL </a:t>
            </a:r>
            <a:r>
              <a:rPr lang="en-US" dirty="0" smtClean="0"/>
              <a:t>teachers </a:t>
            </a:r>
            <a:r>
              <a:rPr lang="en-US" dirty="0" smtClean="0"/>
              <a:t>for the </a:t>
            </a:r>
            <a:r>
              <a:rPr lang="en-US" dirty="0"/>
              <a:t>i</a:t>
            </a:r>
            <a:r>
              <a:rPr lang="en-US" dirty="0" smtClean="0"/>
              <a:t>ntegration </a:t>
            </a:r>
            <a:r>
              <a:rPr lang="en-US" dirty="0" smtClean="0"/>
              <a:t>of </a:t>
            </a:r>
            <a:r>
              <a:rPr lang="en-US" dirty="0"/>
              <a:t>c</a:t>
            </a:r>
            <a:r>
              <a:rPr lang="en-US" dirty="0" smtClean="0"/>
              <a:t>omputer </a:t>
            </a:r>
            <a:r>
              <a:rPr lang="en-US" dirty="0"/>
              <a:t>t</a:t>
            </a:r>
            <a:r>
              <a:rPr lang="en-US" dirty="0" smtClean="0"/>
              <a:t>echnology </a:t>
            </a:r>
            <a:r>
              <a:rPr lang="en-US" dirty="0" smtClean="0"/>
              <a:t>into the </a:t>
            </a:r>
            <a:r>
              <a:rPr lang="en-US" dirty="0"/>
              <a:t>t</a:t>
            </a:r>
            <a:r>
              <a:rPr lang="en-US" dirty="0" smtClean="0"/>
              <a:t>eaching </a:t>
            </a:r>
            <a:r>
              <a:rPr lang="en-US" dirty="0" smtClean="0"/>
              <a:t>and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 smtClean="0"/>
              <a:t>of </a:t>
            </a:r>
            <a:r>
              <a:rPr lang="en-US" dirty="0"/>
              <a:t>English </a:t>
            </a:r>
            <a:r>
              <a:rPr lang="en-US" dirty="0" smtClean="0"/>
              <a:t>language </a:t>
            </a:r>
            <a:r>
              <a:rPr lang="en-US" dirty="0" smtClean="0"/>
              <a:t>in </a:t>
            </a:r>
            <a:r>
              <a:rPr lang="en-US" dirty="0" err="1"/>
              <a:t>Ekiti</a:t>
            </a:r>
            <a:r>
              <a:rPr lang="en-US" dirty="0"/>
              <a:t> </a:t>
            </a:r>
            <a:r>
              <a:rPr lang="en-US" dirty="0" smtClean="0"/>
              <a:t>state </a:t>
            </a:r>
            <a:r>
              <a:rPr lang="en-US" dirty="0"/>
              <a:t>s</a:t>
            </a:r>
            <a:r>
              <a:rPr lang="en-US" dirty="0" smtClean="0"/>
              <a:t>econdary </a:t>
            </a:r>
            <a:r>
              <a:rPr lang="en-US" dirty="0"/>
              <a:t>s</a:t>
            </a:r>
            <a:r>
              <a:rPr lang="en-US" dirty="0" smtClean="0"/>
              <a:t>chools</a:t>
            </a:r>
            <a:endParaRPr lang="en-US" dirty="0"/>
          </a:p>
          <a:p>
            <a:r>
              <a:rPr lang="en-US" dirty="0" smtClean="0"/>
              <a:t>English </a:t>
            </a:r>
            <a:r>
              <a:rPr lang="en-US" dirty="0"/>
              <a:t>l</a:t>
            </a:r>
            <a:r>
              <a:rPr lang="en-US" dirty="0" smtClean="0"/>
              <a:t>anguage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s</a:t>
            </a:r>
            <a:r>
              <a:rPr lang="en-US" dirty="0" smtClean="0"/>
              <a:t>trategies </a:t>
            </a:r>
            <a:r>
              <a:rPr lang="en-US" dirty="0" smtClean="0"/>
              <a:t>of </a:t>
            </a:r>
            <a:r>
              <a:rPr lang="en-US" dirty="0" smtClean="0"/>
              <a:t>p</a:t>
            </a:r>
            <a:r>
              <a:rPr lang="en-US" dirty="0" smtClean="0"/>
              <a:t>re-service </a:t>
            </a:r>
            <a:r>
              <a:rPr lang="en-US" dirty="0" smtClean="0"/>
              <a:t>t</a:t>
            </a:r>
            <a:r>
              <a:rPr lang="en-US" dirty="0" smtClean="0"/>
              <a:t>eachers </a:t>
            </a:r>
            <a:r>
              <a:rPr lang="en-US" dirty="0" smtClean="0"/>
              <a:t>in a </a:t>
            </a:r>
            <a:r>
              <a:rPr lang="en-US" dirty="0"/>
              <a:t>Ghanaian </a:t>
            </a:r>
            <a:r>
              <a:rPr lang="en-US" dirty="0" smtClean="0"/>
              <a:t>college </a:t>
            </a:r>
            <a:r>
              <a:rPr lang="en-US" dirty="0" smtClean="0"/>
              <a:t>of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influence of playing digital game in distance learning towards students’ speaking skill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75" y="233823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200"/>
            <a:ext cx="10515600" cy="1325563"/>
          </a:xfrm>
        </p:spPr>
        <p:txBody>
          <a:bodyPr/>
          <a:lstStyle/>
          <a:p>
            <a:r>
              <a:rPr lang="en-US" dirty="0" smtClean="0"/>
              <a:t>New trail </a:t>
            </a:r>
            <a:r>
              <a:rPr lang="en-US" dirty="0"/>
              <a:t>research 1: Follow the zeitgeist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6421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Impact of Race on Speech Perception and </a:t>
            </a:r>
            <a:r>
              <a:rPr lang="en-US" sz="2000" dirty="0" err="1"/>
              <a:t>Accentedness</a:t>
            </a:r>
            <a:r>
              <a:rPr lang="en-US" sz="2000" dirty="0"/>
              <a:t> </a:t>
            </a:r>
            <a:r>
              <a:rPr lang="en-US" sz="2000" dirty="0" err="1"/>
              <a:t>Judgements</a:t>
            </a:r>
            <a:r>
              <a:rPr lang="en-US" sz="2000" dirty="0"/>
              <a:t> in Racially Diverse and Non-diverse Groups</a:t>
            </a:r>
          </a:p>
          <a:p>
            <a:r>
              <a:rPr lang="en-US" sz="2000" dirty="0" err="1"/>
              <a:t>Racialized</a:t>
            </a:r>
            <a:r>
              <a:rPr lang="en-US" sz="2000" dirty="0"/>
              <a:t> Trajectories to Catalan Higher Education: Language, Anti-Racism and the ‘Politics of Listening’</a:t>
            </a:r>
          </a:p>
          <a:p>
            <a:r>
              <a:rPr lang="en-US" sz="2000" dirty="0"/>
              <a:t>Co-constructing Social Justice: Language Educators Challenging Colonial Practices in Mexico</a:t>
            </a:r>
          </a:p>
          <a:p>
            <a:r>
              <a:rPr lang="en-US" sz="2000" dirty="0" err="1"/>
              <a:t>Translingual</a:t>
            </a:r>
            <a:r>
              <a:rPr lang="en-US" sz="2000" dirty="0"/>
              <a:t> Discrimination: Skilled Transnational Migrants in the </a:t>
            </a:r>
            <a:r>
              <a:rPr lang="en-US" sz="2000" dirty="0" err="1"/>
              <a:t>Labour</a:t>
            </a:r>
            <a:r>
              <a:rPr lang="en-US" sz="2000" dirty="0"/>
              <a:t> Market of Australia</a:t>
            </a:r>
          </a:p>
          <a:p>
            <a:r>
              <a:rPr lang="en-US" sz="2000" dirty="0"/>
              <a:t>Teachers’ Transnational Identities as Activity: Constructing Mobility Systems at the Intersections of Gender and Language </a:t>
            </a:r>
            <a:r>
              <a:rPr lang="en-US" sz="2000" dirty="0" smtClean="0"/>
              <a:t>Difference</a:t>
            </a:r>
          </a:p>
          <a:p>
            <a:r>
              <a:rPr lang="en-US" sz="2000" dirty="0" err="1"/>
              <a:t>Translanguaging</a:t>
            </a:r>
            <a:r>
              <a:rPr lang="en-US" sz="2000" dirty="0"/>
              <a:t>/trans-</a:t>
            </a:r>
            <a:r>
              <a:rPr lang="en-US" sz="2000" dirty="0" err="1"/>
              <a:t>semiotizing</a:t>
            </a:r>
            <a:r>
              <a:rPr lang="en-US" sz="2000" dirty="0"/>
              <a:t> in teacher-learner interactions on social media: Making learner agency visible and </a:t>
            </a:r>
            <a:r>
              <a:rPr lang="en-US" sz="2000" dirty="0" smtClean="0"/>
              <a:t>achievable</a:t>
            </a:r>
          </a:p>
          <a:p>
            <a:pPr lvl="1"/>
            <a:endParaRPr lang="en-US" dirty="0"/>
          </a:p>
          <a:p>
            <a:pPr lvl="1"/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588" y="4707996"/>
            <a:ext cx="2048434" cy="157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5681" y="4902002"/>
            <a:ext cx="5939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through the list of Advance articles for a top Q1 journal</a:t>
            </a:r>
          </a:p>
          <a:p>
            <a:r>
              <a:rPr lang="en-US" dirty="0" smtClean="0"/>
              <a:t>Are there any trendy topics?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1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trail research </a:t>
            </a:r>
            <a:r>
              <a:rPr lang="en-US" dirty="0" smtClean="0"/>
              <a:t>2:Timeliness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COVID</a:t>
            </a:r>
          </a:p>
          <a:p>
            <a:pPr lvl="1"/>
            <a:r>
              <a:rPr lang="en-US" dirty="0" smtClean="0"/>
              <a:t>Mid-2020 published ‘Teachers</a:t>
            </a:r>
            <a:r>
              <a:rPr lang="en-US" dirty="0"/>
              <a:t>’ perceptions of the shift from the classroom to online </a:t>
            </a:r>
            <a:r>
              <a:rPr lang="en-US" dirty="0" smtClean="0"/>
              <a:t>teaching’ in  </a:t>
            </a:r>
            <a:r>
              <a:rPr lang="en-US" i="1" dirty="0"/>
              <a:t>International Journal of TESOL Studies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Already cited by 32</a:t>
            </a:r>
          </a:p>
          <a:p>
            <a:r>
              <a:rPr lang="en-US" dirty="0" smtClean="0"/>
              <a:t>Post-COVID return to the classroom?</a:t>
            </a:r>
            <a:endParaRPr lang="en-US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89" y="1365088"/>
            <a:ext cx="1644774" cy="921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89" y="4093715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901" y="4093715"/>
            <a:ext cx="2068823" cy="1594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17873" y="3767689"/>
            <a:ext cx="29385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think of how to conduct research into the new post-COVID normal?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45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trail research 3: Meaningful gaps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aims to fill a gap</a:t>
            </a:r>
          </a:p>
          <a:p>
            <a:r>
              <a:rPr lang="en-US" dirty="0" smtClean="0"/>
              <a:t>Most gaps are not worth filling</a:t>
            </a:r>
          </a:p>
          <a:p>
            <a:r>
              <a:rPr lang="en-US" dirty="0" smtClean="0"/>
              <a:t>Finding a meaningful gap</a:t>
            </a:r>
          </a:p>
          <a:p>
            <a:r>
              <a:rPr lang="en-US" dirty="0" smtClean="0"/>
              <a:t>Case study: How large is a large class?</a:t>
            </a:r>
          </a:p>
          <a:p>
            <a:pPr lvl="1"/>
            <a:r>
              <a:rPr lang="en-US" dirty="0" smtClean="0"/>
              <a:t>Writing an encyclopedia article on teaching in large classes</a:t>
            </a:r>
          </a:p>
          <a:p>
            <a:pPr lvl="1"/>
            <a:r>
              <a:rPr lang="en-US" dirty="0" smtClean="0"/>
              <a:t>Lots of studies reporting teachers’ beliefs about large classes</a:t>
            </a:r>
          </a:p>
          <a:p>
            <a:pPr lvl="1"/>
            <a:r>
              <a:rPr lang="en-US" dirty="0" smtClean="0"/>
              <a:t>No information about what size class actually has an impact on learning</a:t>
            </a:r>
          </a:p>
          <a:p>
            <a:pPr lvl="1"/>
            <a:r>
              <a:rPr lang="en-US" dirty="0" smtClean="0"/>
              <a:t>Conducted analysis of 35,000 course grades by class size</a:t>
            </a:r>
          </a:p>
          <a:p>
            <a:pPr lvl="1"/>
            <a:r>
              <a:rPr lang="en-US" dirty="0" smtClean="0"/>
              <a:t>Thresholds at 25 and 45 students/class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66" y="1398738"/>
            <a:ext cx="4122412" cy="23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trail research 4: Intrinsic interest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971697" cy="4351338"/>
          </a:xfrm>
        </p:spPr>
        <p:txBody>
          <a:bodyPr/>
          <a:lstStyle/>
          <a:p>
            <a:r>
              <a:rPr lang="en-US" dirty="0" smtClean="0"/>
              <a:t>Find a topic of intrinsic interest </a:t>
            </a:r>
          </a:p>
          <a:p>
            <a:r>
              <a:rPr lang="en-US" dirty="0" smtClean="0"/>
              <a:t>Case study: The language of destructive cults</a:t>
            </a:r>
          </a:p>
          <a:p>
            <a:pPr lvl="1"/>
            <a:r>
              <a:rPr lang="en-US" dirty="0" smtClean="0"/>
              <a:t>Can the potential dangers of a cult be identified from the sermons of the cult leader?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510" y="1690688"/>
            <a:ext cx="2466975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509" y="387652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833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Cordia New</vt:lpstr>
      <vt:lpstr>Office Theme</vt:lpstr>
      <vt:lpstr>Jumping on the bandwagon or blazing a new trail Designing innovative research</vt:lpstr>
      <vt:lpstr>Reasons for doing research</vt:lpstr>
      <vt:lpstr>Hopes in research</vt:lpstr>
      <vt:lpstr>Possibilities with a PhD</vt:lpstr>
      <vt:lpstr>Bandwagon research</vt:lpstr>
      <vt:lpstr>New trail research 1: Follow the zeitgeist </vt:lpstr>
      <vt:lpstr>New trail research 2:Timeliness</vt:lpstr>
      <vt:lpstr>New trail research 3: Meaningful gaps</vt:lpstr>
      <vt:lpstr>New trail research 4: Intrinsic interest </vt:lpstr>
      <vt:lpstr>New trail research 5: Unusual data</vt:lpstr>
      <vt:lpstr>New trail research 6: Unusual instruments</vt:lpstr>
      <vt:lpstr>New trail research 7: Borrowing theories</vt:lpstr>
      <vt:lpstr>New trail research 8: Unusual analysis</vt:lpstr>
      <vt:lpstr>New trail research 9: Creating new theory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Jumping on the bandwagon or blazing a new trail: Designing innovative research</dc:title>
  <dc:creator>Y62SoLA</dc:creator>
  <cp:lastModifiedBy>Richard</cp:lastModifiedBy>
  <cp:revision>23</cp:revision>
  <dcterms:created xsi:type="dcterms:W3CDTF">2021-12-14T06:53:37Z</dcterms:created>
  <dcterms:modified xsi:type="dcterms:W3CDTF">2022-01-04T08:47:01Z</dcterms:modified>
</cp:coreProperties>
</file>